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516" r:id="rId2"/>
    <p:sldId id="316" r:id="rId3"/>
    <p:sldId id="428" r:id="rId4"/>
    <p:sldId id="395" r:id="rId5"/>
    <p:sldId id="399" r:id="rId6"/>
    <p:sldId id="454" r:id="rId7"/>
    <p:sldId id="453" r:id="rId8"/>
    <p:sldId id="455" r:id="rId9"/>
    <p:sldId id="456" r:id="rId10"/>
    <p:sldId id="404" r:id="rId11"/>
    <p:sldId id="402" r:id="rId12"/>
    <p:sldId id="458" r:id="rId13"/>
    <p:sldId id="406" r:id="rId14"/>
    <p:sldId id="405" r:id="rId15"/>
    <p:sldId id="461" r:id="rId16"/>
    <p:sldId id="468" r:id="rId17"/>
    <p:sldId id="459" r:id="rId18"/>
    <p:sldId id="434" r:id="rId19"/>
    <p:sldId id="403" r:id="rId20"/>
    <p:sldId id="457" r:id="rId21"/>
    <p:sldId id="407" r:id="rId22"/>
    <p:sldId id="460" r:id="rId23"/>
    <p:sldId id="465" r:id="rId24"/>
    <p:sldId id="472" r:id="rId25"/>
    <p:sldId id="469" r:id="rId26"/>
    <p:sldId id="515" r:id="rId27"/>
    <p:sldId id="470" r:id="rId28"/>
    <p:sldId id="436" r:id="rId29"/>
    <p:sldId id="437" r:id="rId30"/>
    <p:sldId id="442" r:id="rId31"/>
    <p:sldId id="443" r:id="rId32"/>
    <p:sldId id="467" r:id="rId33"/>
    <p:sldId id="463" r:id="rId34"/>
    <p:sldId id="466" r:id="rId35"/>
    <p:sldId id="473" r:id="rId36"/>
    <p:sldId id="475" r:id="rId37"/>
    <p:sldId id="474" r:id="rId38"/>
    <p:sldId id="476" r:id="rId39"/>
    <p:sldId id="478" r:id="rId40"/>
    <p:sldId id="479" r:id="rId41"/>
    <p:sldId id="481" r:id="rId42"/>
    <p:sldId id="482" r:id="rId43"/>
    <p:sldId id="480" r:id="rId44"/>
    <p:sldId id="389"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167" autoAdjust="0"/>
  </p:normalViewPr>
  <p:slideViewPr>
    <p:cSldViewPr>
      <p:cViewPr>
        <p:scale>
          <a:sx n="100" d="100"/>
          <a:sy n="100" d="100"/>
        </p:scale>
        <p:origin x="-1944" y="-258"/>
      </p:cViewPr>
      <p:guideLst>
        <p:guide orient="horz" pos="2160"/>
        <p:guide pos="2880"/>
      </p:guideLst>
    </p:cSldViewPr>
  </p:slideViewPr>
  <p:notesTextViewPr>
    <p:cViewPr>
      <p:scale>
        <a:sx n="1" d="1"/>
        <a:sy n="1" d="1"/>
      </p:scale>
      <p:origin x="0" y="0"/>
    </p:cViewPr>
  </p:notesTextViewPr>
  <p:sorterViewPr>
    <p:cViewPr>
      <p:scale>
        <a:sx n="70" d="100"/>
        <a:sy n="7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207B9D-BB77-4FE5-A9F5-0999D36B7C0C}" type="datetimeFigureOut">
              <a:rPr lang="en-US" smtClean="0"/>
              <a:pPr/>
              <a:t>4/16/2013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2BDC817-3888-46D5-BC47-BBB3EDD982AC}" type="slidenum">
              <a:rPr lang="en-US" smtClean="0"/>
              <a:pPr/>
              <a:t>‹#›</a:t>
            </a:fld>
            <a:endParaRPr lang="en-US"/>
          </a:p>
        </p:txBody>
      </p:sp>
    </p:spTree>
    <p:extLst>
      <p:ext uri="{BB962C8B-B14F-4D97-AF65-F5344CB8AC3E}">
        <p14:creationId xmlns:p14="http://schemas.microsoft.com/office/powerpoint/2010/main" val="388812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0"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b="0"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30</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31</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32</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33</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2BDC817-3888-46D5-BC47-BBB3EDD982AC}" type="slidenum">
              <a:rPr lang="en-US" smtClean="0"/>
              <a:pPr/>
              <a:t>34</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35</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36</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37</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38</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39</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40</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41</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42</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43</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B2BDC817-3888-46D5-BC47-BBB3EDD982AC}" type="slidenum">
              <a:rPr lang="en-US" smtClean="0"/>
              <a:pPr/>
              <a:t>44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E496E96F-B5D4-4BAA-BD41-C4D119387F9C}" type="slidenum">
              <a:rPr lang="en-US"/>
              <a:pPr fontAlgn="base">
                <a:spcBef>
                  <a:spcPct val="0"/>
                </a:spcBef>
                <a:spcAft>
                  <a:spcPct val="0"/>
                </a:spcAft>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895409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3630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591096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C803680-D0BC-4BCF-840F-2A0CA9B9CFB5}"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029468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803680-D0BC-4BCF-840F-2A0CA9B9CFB5}" type="datetimeFigureOut">
              <a:rPr lang="en-US" smtClean="0"/>
              <a:pPr/>
              <a:t>4/16/2013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164540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C803680-D0BC-4BCF-840F-2A0CA9B9CFB5}"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575549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C803680-D0BC-4BCF-840F-2A0CA9B9CFB5}" type="datetimeFigureOut">
              <a:rPr lang="en-US" smtClean="0"/>
              <a:pPr/>
              <a:t>4/16/2013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452250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C803680-D0BC-4BCF-840F-2A0CA9B9CFB5}" type="datetimeFigureOut">
              <a:rPr lang="en-US" smtClean="0"/>
              <a:pPr/>
              <a:t>4/16/2013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20445268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803680-D0BC-4BCF-840F-2A0CA9B9CFB5}" type="datetimeFigureOut">
              <a:rPr lang="en-US" smtClean="0"/>
              <a:pPr/>
              <a:t>4/16/2013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31717617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946647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803680-D0BC-4BCF-840F-2A0CA9B9CFB5}" type="datetimeFigureOut">
              <a:rPr lang="en-US" smtClean="0"/>
              <a:pPr/>
              <a:t>4/16/2013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7A234-9E2C-415E-972C-286DA9D67C79}" type="slidenum">
              <a:rPr lang="en-US" smtClean="0"/>
              <a:pPr/>
              <a:t>‹#›</a:t>
            </a:fld>
            <a:endParaRPr lang="en-US"/>
          </a:p>
        </p:txBody>
      </p:sp>
    </p:spTree>
    <p:extLst>
      <p:ext uri="{BB962C8B-B14F-4D97-AF65-F5344CB8AC3E}">
        <p14:creationId xmlns:p14="http://schemas.microsoft.com/office/powerpoint/2010/main" val="1863459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803680-D0BC-4BCF-840F-2A0CA9B9CFB5}" type="datetimeFigureOut">
              <a:rPr lang="en-US" smtClean="0"/>
              <a:pPr/>
              <a:t>4/16/2013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7A234-9E2C-415E-972C-286DA9D67C79}" type="slidenum">
              <a:rPr lang="en-US" smtClean="0"/>
              <a:pPr/>
              <a:t>‹#›</a:t>
            </a:fld>
            <a:endParaRPr lang="en-US"/>
          </a:p>
        </p:txBody>
      </p:sp>
    </p:spTree>
    <p:extLst>
      <p:ext uri="{BB962C8B-B14F-4D97-AF65-F5344CB8AC3E}">
        <p14:creationId xmlns:p14="http://schemas.microsoft.com/office/powerpoint/2010/main" val="6363631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FFFF00"/>
                </a:solidFill>
                <a:latin typeface="Times New Roman" pitchFamily="18" charset="0"/>
                <a:cs typeface="Times New Roman" pitchFamily="18" charset="0"/>
              </a:rPr>
              <a:t>Ancient Greek for Everyone:</a:t>
            </a:r>
            <a:br>
              <a:rPr lang="en-US" b="1" dirty="0" smtClean="0">
                <a:solidFill>
                  <a:srgbClr val="FFFF00"/>
                </a:solidFill>
                <a:latin typeface="Times New Roman" pitchFamily="18" charset="0"/>
                <a:cs typeface="Times New Roman" pitchFamily="18" charset="0"/>
              </a:rPr>
            </a:br>
            <a:r>
              <a:rPr lang="en-US" b="1" dirty="0" smtClean="0">
                <a:solidFill>
                  <a:srgbClr val="FFFF00"/>
                </a:solidFill>
                <a:latin typeface="Times New Roman" pitchFamily="18" charset="0"/>
                <a:cs typeface="Times New Roman" pitchFamily="18" charset="0"/>
              </a:rPr>
              <a:t>A New Digital Resource for Beginning Greek </a:t>
            </a:r>
            <a:endParaRPr lang="en-US" b="1" dirty="0">
              <a:solidFill>
                <a:srgbClr val="FFFF00"/>
              </a:solidFill>
              <a:latin typeface="Times New Roman" pitchFamily="18" charset="0"/>
              <a:cs typeface="Times New Roman" pitchFamily="18" charset="0"/>
            </a:endParaRPr>
          </a:p>
        </p:txBody>
      </p:sp>
      <p:sp>
        <p:nvSpPr>
          <p:cNvPr id="3" name="Subtitle 2"/>
          <p:cNvSpPr>
            <a:spLocks noGrp="1"/>
          </p:cNvSpPr>
          <p:nvPr>
            <p:ph type="subTitle" idx="1"/>
          </p:nvPr>
        </p:nvSpPr>
        <p:spPr>
          <a:xfrm>
            <a:off x="609600" y="3886200"/>
            <a:ext cx="7391400" cy="2590800"/>
          </a:xfrm>
        </p:spPr>
        <p:txBody>
          <a:bodyPr>
            <a:normAutofit fontScale="92500" lnSpcReduction="10000"/>
          </a:bodyPr>
          <a:lstStyle/>
          <a:p>
            <a:r>
              <a:rPr lang="en-US" dirty="0">
                <a:solidFill>
                  <a:schemeClr val="bg1"/>
                </a:solidFill>
                <a:latin typeface="Times New Roman" pitchFamily="18" charset="0"/>
                <a:cs typeface="Times New Roman" pitchFamily="18" charset="0"/>
              </a:rPr>
              <a:t>a</a:t>
            </a:r>
            <a:r>
              <a:rPr lang="en-US" dirty="0" smtClean="0">
                <a:solidFill>
                  <a:schemeClr val="bg1"/>
                </a:solidFill>
                <a:latin typeface="Times New Roman" pitchFamily="18" charset="0"/>
                <a:cs typeface="Times New Roman" pitchFamily="18" charset="0"/>
              </a:rPr>
              <a:t>s taught at </a:t>
            </a:r>
          </a:p>
          <a:p>
            <a:r>
              <a:rPr lang="en-US" dirty="0" smtClean="0">
                <a:solidFill>
                  <a:schemeClr val="bg1"/>
                </a:solidFill>
                <a:latin typeface="Times New Roman" pitchFamily="18" charset="0"/>
                <a:cs typeface="Times New Roman" pitchFamily="18" charset="0"/>
              </a:rPr>
              <a:t>Louisiana State University</a:t>
            </a:r>
          </a:p>
          <a:p>
            <a:r>
              <a:rPr lang="en-US" dirty="0" smtClean="0">
                <a:solidFill>
                  <a:schemeClr val="bg1"/>
                </a:solidFill>
                <a:latin typeface="Times New Roman" pitchFamily="18" charset="0"/>
                <a:cs typeface="Times New Roman" pitchFamily="18" charset="0"/>
              </a:rPr>
              <a:t>Spring 2013</a:t>
            </a:r>
          </a:p>
          <a:p>
            <a:r>
              <a:rPr lang="en-US" dirty="0" smtClean="0">
                <a:solidFill>
                  <a:schemeClr val="bg1"/>
                </a:solidFill>
                <a:latin typeface="Times New Roman" pitchFamily="18" charset="0"/>
                <a:cs typeface="Times New Roman" pitchFamily="18" charset="0"/>
              </a:rPr>
              <a:t>Albert Watanabe</a:t>
            </a:r>
          </a:p>
          <a:p>
            <a:r>
              <a:rPr lang="en-US" b="1" dirty="0" smtClean="0">
                <a:solidFill>
                  <a:srgbClr val="FFFF00"/>
                </a:solidFill>
                <a:latin typeface="Times New Roman" pitchFamily="18" charset="0"/>
                <a:cs typeface="Times New Roman" pitchFamily="18" charset="0"/>
              </a:rPr>
              <a:t>Unit </a:t>
            </a:r>
            <a:r>
              <a:rPr lang="en-US" b="1" dirty="0" smtClean="0">
                <a:solidFill>
                  <a:srgbClr val="FFFF00"/>
                </a:solidFill>
                <a:latin typeface="Times New Roman" pitchFamily="18" charset="0"/>
                <a:cs typeface="Times New Roman" pitchFamily="18" charset="0"/>
              </a:rPr>
              <a:t>13: The Aorist Tense</a:t>
            </a:r>
            <a:endParaRPr lang="en-US" b="1"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20244804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marL="0" indent="0" algn="ctr">
              <a:buNone/>
              <a:defRPr/>
            </a:pPr>
            <a:r>
              <a:rPr lang="en-US" sz="2400" dirty="0">
                <a:solidFill>
                  <a:schemeClr val="bg1"/>
                </a:solidFill>
                <a:latin typeface="Times New Roman" pitchFamily="18" charset="0"/>
                <a:cs typeface="Times New Roman" pitchFamily="18" charset="0"/>
              </a:rPr>
              <a:t>1</a:t>
            </a:r>
            <a:r>
              <a:rPr lang="en-US" sz="2400" baseline="30000" dirty="0">
                <a:solidFill>
                  <a:schemeClr val="bg1"/>
                </a:solidFill>
                <a:latin typeface="Times New Roman" pitchFamily="18" charset="0"/>
                <a:cs typeface="Times New Roman" pitchFamily="18" charset="0"/>
              </a:rPr>
              <a:t>st</a:t>
            </a:r>
            <a:r>
              <a:rPr lang="en-US" sz="2400" dirty="0">
                <a:solidFill>
                  <a:schemeClr val="bg1"/>
                </a:solidFill>
                <a:latin typeface="Times New Roman" pitchFamily="18" charset="0"/>
                <a:cs typeface="Times New Roman" pitchFamily="18" charset="0"/>
              </a:rPr>
              <a:t> (weak) aorist indicative </a:t>
            </a:r>
            <a:r>
              <a:rPr lang="en-US" sz="2400" dirty="0" smtClean="0">
                <a:solidFill>
                  <a:schemeClr val="bg1"/>
                </a:solidFill>
                <a:latin typeface="Times New Roman" pitchFamily="18" charset="0"/>
                <a:cs typeface="Times New Roman" pitchFamily="18" charset="0"/>
              </a:rPr>
              <a:t>endings: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sym typeface="Wingdings" pitchFamily="2" charset="2"/>
              </a:rPr>
              <a:t></a:t>
            </a:r>
            <a:r>
              <a:rPr lang="en-US" sz="2000" dirty="0" smtClean="0">
                <a:solidFill>
                  <a:schemeClr val="bg1"/>
                </a:solidFill>
                <a:latin typeface="Times New Roman" pitchFamily="18" charset="0"/>
                <a:cs typeface="Times New Roman" pitchFamily="18" charset="0"/>
              </a:rPr>
              <a:t>   -</a:t>
            </a:r>
            <a:r>
              <a:rPr lang="el-GR" sz="2000" b="1" dirty="0">
                <a:solidFill>
                  <a:srgbClr val="FFFF00"/>
                </a:solidFill>
                <a:latin typeface="Palatino Linotype" pitchFamily="18" charset="0"/>
                <a:cs typeface="Times New Roman" pitchFamily="18" charset="0"/>
              </a:rPr>
              <a:t>σα</a:t>
            </a:r>
            <a:r>
              <a:rPr lang="el-GR" sz="2000" dirty="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a:solidFill>
                  <a:schemeClr val="bg1"/>
                </a:solidFill>
                <a:latin typeface="Times New Roman" pitchFamily="18" charset="0"/>
                <a:cs typeface="Times New Roman" pitchFamily="18" charset="0"/>
              </a:rPr>
              <a:t>- + </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μεν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a:t>
            </a:r>
            <a:r>
              <a:rPr lang="el-GR" sz="2000" b="1" dirty="0" smtClean="0">
                <a:solidFill>
                  <a:srgbClr val="FFFF00"/>
                </a:solidFill>
                <a:latin typeface="Palatino Linotype" pitchFamily="18" charset="0"/>
                <a:cs typeface="Times New Roman" pitchFamily="18" charset="0"/>
              </a:rPr>
              <a:t>σαμεν</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p>
          <a:p>
            <a:pPr>
              <a:defRPr/>
            </a:pP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a:solidFill>
                  <a:schemeClr val="bg1"/>
                </a:solidFill>
                <a:latin typeface="Times New Roman" pitchFamily="18" charset="0"/>
                <a:cs typeface="Times New Roman" pitchFamily="18" charset="0"/>
              </a:rPr>
              <a:t>- + -</a:t>
            </a:r>
            <a:r>
              <a:rPr lang="el-GR" sz="2000" dirty="0" smtClean="0">
                <a:solidFill>
                  <a:srgbClr val="FFFF00"/>
                </a:solidFill>
                <a:latin typeface="Palatino Linotype" pitchFamily="18" charset="0"/>
                <a:cs typeface="Times New Roman" pitchFamily="18" charset="0"/>
              </a:rPr>
              <a:t>ς</a:t>
            </a:r>
            <a:r>
              <a:rPr lang="en-US" sz="2000" dirty="0" smtClean="0">
                <a:solidFill>
                  <a:schemeClr val="bg1"/>
                </a:solidFill>
                <a:latin typeface="Times New Roman" pitchFamily="18" charset="0"/>
                <a:cs typeface="Times New Roman" pitchFamily="18" charset="0"/>
              </a:rPr>
              <a:t> = </a:t>
            </a:r>
            <a:r>
              <a:rPr lang="en-US" sz="2000" dirty="0">
                <a:solidFill>
                  <a:schemeClr val="bg1"/>
                </a:solidFill>
                <a:latin typeface="Times New Roman" pitchFamily="18" charset="0"/>
                <a:cs typeface="Times New Roman" pitchFamily="18" charset="0"/>
              </a:rPr>
              <a:t>-</a:t>
            </a:r>
            <a:r>
              <a:rPr lang="el-GR" sz="2000" b="1" dirty="0" smtClean="0">
                <a:solidFill>
                  <a:srgbClr val="FFFF00"/>
                </a:solidFill>
                <a:latin typeface="Palatino Linotype" pitchFamily="18" charset="0"/>
                <a:cs typeface="Times New Roman" pitchFamily="18" charset="0"/>
              </a:rPr>
              <a:t>σας</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a:solidFill>
                  <a:schemeClr val="bg1"/>
                </a:solidFill>
                <a:latin typeface="Times New Roman" pitchFamily="18" charset="0"/>
                <a:cs typeface="Times New Roman" pitchFamily="18" charset="0"/>
              </a:rPr>
              <a:t>- + </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τε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a:t>
            </a:r>
            <a:r>
              <a:rPr lang="el-GR" sz="2000" b="1" dirty="0" smtClean="0">
                <a:solidFill>
                  <a:srgbClr val="FFFF00"/>
                </a:solidFill>
                <a:latin typeface="Palatino Linotype" pitchFamily="18" charset="0"/>
                <a:cs typeface="Times New Roman" pitchFamily="18" charset="0"/>
              </a:rPr>
              <a:t>σατε</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sym typeface="Wingdings" pitchFamily="2" charset="2"/>
              </a:rPr>
              <a:t></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l-GR" sz="2000" b="1" dirty="0" smtClean="0">
                <a:solidFill>
                  <a:srgbClr val="FFFF00"/>
                </a:solidFill>
                <a:latin typeface="Palatino Linotype" pitchFamily="18" charset="0"/>
                <a:cs typeface="Times New Roman" pitchFamily="18" charset="0"/>
              </a:rPr>
              <a:t>σε</a:t>
            </a:r>
            <a:r>
              <a:rPr lang="en-US" sz="2000" dirty="0" smtClean="0">
                <a:solidFill>
                  <a:schemeClr val="bg1"/>
                </a:solidFill>
                <a:latin typeface="Times New Roman" pitchFamily="18" charset="0"/>
                <a:cs typeface="Times New Roman" pitchFamily="18" charset="0"/>
              </a:rPr>
              <a:t> =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l-GR" sz="2000" dirty="0">
                <a:solidFill>
                  <a:srgbClr val="FFFF00"/>
                </a:solidFill>
                <a:latin typeface="Palatino Linotype" pitchFamily="18" charset="0"/>
                <a:cs typeface="Times New Roman" pitchFamily="18" charset="0"/>
              </a:rPr>
              <a:t>σα</a:t>
            </a:r>
            <a:r>
              <a:rPr lang="en-US" sz="2000" dirty="0" smtClean="0">
                <a:solidFill>
                  <a:schemeClr val="bg1"/>
                </a:solidFill>
                <a:latin typeface="Times New Roman" pitchFamily="18" charset="0"/>
                <a:cs typeface="Times New Roman" pitchFamily="18" charset="0"/>
              </a:rPr>
              <a:t>-</a:t>
            </a:r>
            <a:r>
              <a:rPr lang="el-GR" sz="2000" dirty="0" smtClean="0">
                <a:solidFill>
                  <a:schemeClr val="bg1"/>
                </a:solidFill>
                <a:latin typeface="Times New Roman" pitchFamily="18" charset="0"/>
                <a:cs typeface="Times New Roman" pitchFamily="18" charset="0"/>
              </a:rPr>
              <a:t>/-</a:t>
            </a:r>
            <a:r>
              <a:rPr lang="el-GR" sz="2000" dirty="0" smtClean="0">
                <a:solidFill>
                  <a:srgbClr val="FFFF00"/>
                </a:solidFill>
                <a:latin typeface="Palatino Linotype" pitchFamily="18" charset="0"/>
                <a:cs typeface="Times New Roman" pitchFamily="18" charset="0"/>
              </a:rPr>
              <a:t>σαν</a:t>
            </a:r>
            <a:r>
              <a:rPr lang="el-GR"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sym typeface="Wingdings" pitchFamily="2" charset="2"/>
              </a:rPr>
              <a:t></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l-GR" sz="2000" b="1" dirty="0" smtClean="0">
                <a:solidFill>
                  <a:srgbClr val="FFFF00"/>
                </a:solidFill>
                <a:latin typeface="Palatino Linotype" pitchFamily="18" charset="0"/>
                <a:cs typeface="Times New Roman" pitchFamily="18" charset="0"/>
              </a:rPr>
              <a:t>σαν</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endParaRPr lang="en-US" sz="2400" dirty="0" smtClean="0">
              <a:solidFill>
                <a:schemeClr val="bg1"/>
              </a:solidFill>
              <a:latin typeface="Times New Roman" pitchFamily="18" charset="0"/>
              <a:cs typeface="Times New Roman" pitchFamily="18" charset="0"/>
            </a:endParaRPr>
          </a:p>
          <a:p>
            <a:pPr marL="0" indent="0" algn="ctr">
              <a:buNone/>
              <a:defRPr/>
            </a:pPr>
            <a:r>
              <a:rPr lang="en-US" sz="2400" dirty="0" smtClean="0">
                <a:solidFill>
                  <a:schemeClr val="bg1"/>
                </a:solidFill>
                <a:latin typeface="Times New Roman" pitchFamily="18" charset="0"/>
                <a:cs typeface="Times New Roman" pitchFamily="18" charset="0"/>
              </a:rPr>
              <a:t>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(weak) aorist indicative </a:t>
            </a:r>
          </a:p>
          <a:p>
            <a:pPr marL="0" indent="0" algn="ctr">
              <a:buNone/>
              <a:defRPr/>
            </a:pPr>
            <a:r>
              <a:rPr lang="en-US" sz="2400" dirty="0" smtClean="0">
                <a:solidFill>
                  <a:schemeClr val="bg1"/>
                </a:solidFill>
                <a:latin typeface="Times New Roman" pitchFamily="18" charset="0"/>
                <a:cs typeface="Times New Roman" pitchFamily="18" charset="0"/>
              </a:rPr>
              <a:t>= augment + verb stem + above endings </a:t>
            </a:r>
            <a:endParaRPr lang="en-US" sz="2400" dirty="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9823261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69342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that, to begin building a Greek verb, start with the “stem.” </a:t>
            </a:r>
          </a:p>
          <a:p>
            <a:pPr>
              <a:defRPr/>
            </a:pPr>
            <a:r>
              <a:rPr lang="en-US" sz="2400" dirty="0" smtClean="0">
                <a:solidFill>
                  <a:schemeClr val="bg1"/>
                </a:solidFill>
                <a:latin typeface="Times New Roman" pitchFamily="18" charset="0"/>
                <a:cs typeface="Times New Roman" pitchFamily="18" charset="0"/>
              </a:rPr>
              <a:t>The stem tells what action the verb describes: </a:t>
            </a:r>
          </a:p>
          <a:p>
            <a:pPr lvl="1">
              <a:defRPr/>
            </a:pPr>
            <a:endParaRPr lang="en-US" sz="2400" dirty="0" smtClean="0">
              <a:solidFill>
                <a:schemeClr val="bg1"/>
              </a:solidFill>
              <a:latin typeface="Palatino Linotype" pitchFamily="18" charset="0"/>
              <a:cs typeface="Times New Roman" pitchFamily="18" charset="0"/>
            </a:endParaRPr>
          </a:p>
          <a:p>
            <a:pPr lvl="1" algn="ctr">
              <a:buNone/>
              <a:defRPr/>
            </a:pPr>
            <a:r>
              <a:rPr lang="el-GR" dirty="0" smtClean="0">
                <a:solidFill>
                  <a:srgbClr val="FFFF00"/>
                </a:solidFill>
                <a:latin typeface="Palatino Linotype" pitchFamily="18" charset="0"/>
                <a:cs typeface="Times New Roman" pitchFamily="18" charset="0"/>
              </a:rPr>
              <a:t>δεικ</a:t>
            </a:r>
            <a:r>
              <a:rPr lang="en-US" dirty="0" smtClean="0">
                <a:solidFill>
                  <a:schemeClr val="bg1"/>
                </a:solidFill>
                <a:latin typeface="Times New Roman" pitchFamily="18" charset="0"/>
                <a:cs typeface="Times New Roman" pitchFamily="18" charset="0"/>
              </a:rPr>
              <a:t> = “</a:t>
            </a:r>
            <a:r>
              <a:rPr lang="en-US" dirty="0" smtClean="0">
                <a:solidFill>
                  <a:srgbClr val="FFFF00"/>
                </a:solidFill>
                <a:latin typeface="Times New Roman" pitchFamily="18" charset="0"/>
                <a:cs typeface="Times New Roman" pitchFamily="18" charset="0"/>
              </a:rPr>
              <a:t>show</a:t>
            </a:r>
            <a:r>
              <a:rPr lang="en-US" dirty="0" smtClean="0">
                <a:solidFill>
                  <a:schemeClr val="bg1"/>
                </a:solidFill>
                <a:latin typeface="Times New Roman" pitchFamily="18" charset="0"/>
                <a:cs typeface="Times New Roman" pitchFamily="18" charset="0"/>
              </a:rPr>
              <a:t>” </a:t>
            </a:r>
          </a:p>
          <a:p>
            <a:pPr lvl="1" algn="ctr">
              <a:buNone/>
              <a:defRPr/>
            </a:pPr>
            <a:r>
              <a:rPr lang="el-GR" dirty="0" smtClean="0">
                <a:solidFill>
                  <a:srgbClr val="FFFF00"/>
                </a:solidFill>
                <a:latin typeface="Palatino Linotype" pitchFamily="18" charset="0"/>
                <a:cs typeface="Times New Roman" pitchFamily="18" charset="0"/>
              </a:rPr>
              <a:t>λυ</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a:t>
            </a:r>
            <a:r>
              <a:rPr lang="en-US" dirty="0">
                <a:solidFill>
                  <a:srgbClr val="FFFF00"/>
                </a:solidFill>
                <a:latin typeface="Times New Roman" pitchFamily="18" charset="0"/>
                <a:cs typeface="Times New Roman" pitchFamily="18" charset="0"/>
              </a:rPr>
              <a:t>loosen</a:t>
            </a:r>
            <a:r>
              <a:rPr lang="en-US" dirty="0" smtClean="0">
                <a:solidFill>
                  <a:schemeClr val="bg1"/>
                </a:solidFill>
                <a:latin typeface="Times New Roman" pitchFamily="18" charset="0"/>
                <a:cs typeface="Times New Roman" pitchFamily="18" charset="0"/>
              </a:rPr>
              <a:t>, </a:t>
            </a:r>
            <a:r>
              <a:rPr lang="en-US" dirty="0" smtClean="0">
                <a:solidFill>
                  <a:srgbClr val="FFFF00"/>
                </a:solidFill>
                <a:latin typeface="Times New Roman" pitchFamily="18" charset="0"/>
                <a:cs typeface="Times New Roman" pitchFamily="18" charset="0"/>
              </a:rPr>
              <a:t>destroy</a:t>
            </a:r>
            <a:r>
              <a:rPr lang="en-US"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36084341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772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secondary tenses, a Greek verb adds an </a:t>
            </a:r>
            <a:r>
              <a:rPr lang="en-US" sz="2400" dirty="0" smtClean="0">
                <a:solidFill>
                  <a:srgbClr val="FFFF00"/>
                </a:solidFill>
                <a:latin typeface="Times New Roman" pitchFamily="18" charset="0"/>
                <a:cs typeface="Times New Roman" pitchFamily="18" charset="0"/>
              </a:rPr>
              <a:t>augment</a:t>
            </a:r>
            <a:r>
              <a:rPr lang="en-US" sz="2400" dirty="0" smtClean="0">
                <a:solidFill>
                  <a:schemeClr val="bg1"/>
                </a:solidFill>
                <a:latin typeface="Times New Roman" pitchFamily="18" charset="0"/>
                <a:cs typeface="Times New Roman" pitchFamily="18" charset="0"/>
              </a:rPr>
              <a:t> to the beginning of the stem. </a:t>
            </a:r>
          </a:p>
          <a:p>
            <a:pPr>
              <a:defRPr/>
            </a:pPr>
            <a:r>
              <a:rPr lang="en-US" sz="2400" dirty="0" smtClean="0">
                <a:solidFill>
                  <a:schemeClr val="bg1"/>
                </a:solidFill>
                <a:latin typeface="Times New Roman" pitchFamily="18" charset="0"/>
                <a:cs typeface="Times New Roman" pitchFamily="18" charset="0"/>
              </a:rPr>
              <a:t>This </a:t>
            </a:r>
            <a:r>
              <a:rPr lang="en-US" sz="2400" dirty="0" smtClean="0">
                <a:solidFill>
                  <a:srgbClr val="FFFF00"/>
                </a:solidFill>
                <a:latin typeface="Times New Roman" pitchFamily="18" charset="0"/>
                <a:cs typeface="Times New Roman" pitchFamily="18" charset="0"/>
              </a:rPr>
              <a:t>augment</a:t>
            </a:r>
            <a:r>
              <a:rPr lang="en-US" sz="2400" dirty="0" smtClean="0">
                <a:solidFill>
                  <a:schemeClr val="bg1"/>
                </a:solidFill>
                <a:latin typeface="Times New Roman" pitchFamily="18" charset="0"/>
                <a:cs typeface="Times New Roman" pitchFamily="18" charset="0"/>
              </a:rPr>
              <a:t> used to be a separate word (</a:t>
            </a:r>
            <a:r>
              <a:rPr lang="el-GR" sz="2400" dirty="0">
                <a:solidFill>
                  <a:srgbClr val="FFFF00"/>
                </a:solidFill>
                <a:latin typeface="Palatino Linotype" pitchFamily="18" charset="0"/>
                <a:cs typeface="Times New Roman" pitchFamily="18" charset="0"/>
              </a:rPr>
              <a:t>ἐ</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which meant that the verb was in the past, and gradually it became a prefix to the verb stem: </a:t>
            </a:r>
          </a:p>
          <a:p>
            <a:pPr lvl="1">
              <a:defRPr/>
            </a:pPr>
            <a:r>
              <a:rPr lang="el-GR" sz="2400" u="sng" dirty="0">
                <a:solidFill>
                  <a:srgbClr val="FFFF00"/>
                </a:solidFill>
                <a:latin typeface="Palatino Linotype" pitchFamily="18" charset="0"/>
                <a:cs typeface="Times New Roman" pitchFamily="18" charset="0"/>
              </a:rPr>
              <a:t>ἐ</a:t>
            </a:r>
            <a:r>
              <a:rPr lang="el-GR" sz="2400" dirty="0">
                <a:solidFill>
                  <a:srgbClr val="FFFF00"/>
                </a:solidFill>
                <a:latin typeface="Palatino Linotype" pitchFamily="18" charset="0"/>
                <a:cs typeface="Times New Roman" pitchFamily="18" charset="0"/>
              </a:rPr>
              <a:t>λυ</a:t>
            </a:r>
            <a:r>
              <a:rPr lang="en-US" sz="2400" dirty="0">
                <a:solidFill>
                  <a:schemeClr val="bg1"/>
                </a:solidFill>
                <a:latin typeface="Times New Roman" pitchFamily="18" charset="0"/>
                <a:cs typeface="Times New Roman" pitchFamily="18" charset="0"/>
              </a:rPr>
              <a:t> = “</a:t>
            </a:r>
            <a:r>
              <a:rPr lang="en-US" sz="2400" dirty="0">
                <a:solidFill>
                  <a:srgbClr val="FFFF00"/>
                </a:solidFill>
                <a:latin typeface="Times New Roman" pitchFamily="18" charset="0"/>
                <a:cs typeface="Times New Roman" pitchFamily="18" charset="0"/>
              </a:rPr>
              <a:t>loosen</a:t>
            </a:r>
            <a:r>
              <a:rPr lang="en-US" sz="2400" dirty="0">
                <a:solidFill>
                  <a:schemeClr val="bg1"/>
                </a:solidFill>
                <a:latin typeface="Times New Roman" pitchFamily="18" charset="0"/>
                <a:cs typeface="Times New Roman" pitchFamily="18" charset="0"/>
              </a:rPr>
              <a:t>” (secondary indicative</a:t>
            </a:r>
            <a:r>
              <a:rPr lang="en-US" sz="2400" dirty="0" smtClean="0">
                <a:solidFill>
                  <a:schemeClr val="bg1"/>
                </a:solidFill>
                <a:latin typeface="Times New Roman" pitchFamily="18" charset="0"/>
                <a:cs typeface="Times New Roman" pitchFamily="18" charset="0"/>
              </a:rPr>
              <a:t>)</a:t>
            </a:r>
            <a:endParaRPr lang="en-US" sz="2400" dirty="0">
              <a:solidFill>
                <a:schemeClr val="bg1"/>
              </a:solidFill>
              <a:latin typeface="Times New Roman" pitchFamily="18" charset="0"/>
              <a:cs typeface="Times New Roman" pitchFamily="18" charset="0"/>
            </a:endParaRPr>
          </a:p>
          <a:p>
            <a:pPr lvl="1">
              <a:defRPr/>
            </a:pPr>
            <a:r>
              <a:rPr lang="el-GR" sz="2400" u="sng" dirty="0" smtClean="0">
                <a:solidFill>
                  <a:srgbClr val="FFFF00"/>
                </a:solidFill>
                <a:latin typeface="Palatino Linotype" pitchFamily="18" charset="0"/>
                <a:cs typeface="Times New Roman" pitchFamily="18" charset="0"/>
              </a:rPr>
              <a:t>ἐ</a:t>
            </a:r>
            <a:r>
              <a:rPr lang="el-GR" sz="2400" dirty="0" smtClean="0">
                <a:solidFill>
                  <a:srgbClr val="FFFF00"/>
                </a:solidFill>
                <a:latin typeface="Palatino Linotype" pitchFamily="18" charset="0"/>
                <a:cs typeface="Times New Roman" pitchFamily="18" charset="0"/>
              </a:rPr>
              <a:t>δεικ</a:t>
            </a:r>
            <a:r>
              <a:rPr lang="en-US" sz="2400" dirty="0" smtClean="0">
                <a:solidFill>
                  <a:schemeClr val="bg1"/>
                </a:solidFill>
                <a:latin typeface="Times New Roman" pitchFamily="18" charset="0"/>
                <a:cs typeface="Times New Roman" pitchFamily="18" charset="0"/>
              </a:rPr>
              <a:t> = “</a:t>
            </a:r>
            <a:r>
              <a:rPr lang="en-US" sz="2400" dirty="0" smtClean="0">
                <a:solidFill>
                  <a:srgbClr val="FFFF00"/>
                </a:solidFill>
                <a:latin typeface="Times New Roman" pitchFamily="18" charset="0"/>
                <a:cs typeface="Times New Roman" pitchFamily="18" charset="0"/>
              </a:rPr>
              <a:t>show</a:t>
            </a:r>
            <a:r>
              <a:rPr lang="en-US" sz="2400" dirty="0">
                <a:solidFill>
                  <a:schemeClr val="bg1"/>
                </a:solidFill>
                <a:latin typeface="Times New Roman" pitchFamily="18" charset="0"/>
                <a:cs typeface="Times New Roman" pitchFamily="18" charset="0"/>
              </a:rPr>
              <a:t>” (secondary indicative</a:t>
            </a:r>
            <a:r>
              <a:rPr lang="en-US" sz="2400" dirty="0" smtClean="0">
                <a:solidFill>
                  <a:schemeClr val="bg1"/>
                </a:solidFill>
                <a:latin typeface="Times New Roman" pitchFamily="18" charset="0"/>
                <a:cs typeface="Times New Roman" pitchFamily="18" charset="0"/>
              </a:rPr>
              <a:t>)</a:t>
            </a:r>
            <a:r>
              <a:rPr lang="en-US" sz="2400" dirty="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37404905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λυ</a:t>
            </a:r>
            <a:r>
              <a:rPr lang="el-GR" dirty="0" smtClean="0">
                <a:solidFill>
                  <a:srgbClr val="FFFF00"/>
                </a:solidFill>
                <a:latin typeface="Palatino Linotype" pitchFamily="18" charset="0"/>
                <a:cs typeface="Times New Roman" pitchFamily="18" charset="0"/>
              </a:rPr>
              <a:t>σα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λυ</a:t>
            </a:r>
            <a:r>
              <a:rPr lang="el-GR" dirty="0" smtClean="0">
                <a:solidFill>
                  <a:srgbClr val="FFFF00"/>
                </a:solidFill>
                <a:latin typeface="Palatino Linotype" pitchFamily="18" charset="0"/>
                <a:cs typeface="Times New Roman" pitchFamily="18" charset="0"/>
              </a:rPr>
              <a:t>σας</a:t>
            </a:r>
            <a:r>
              <a:rPr lang="el-GR" dirty="0" smtClean="0">
                <a:solidFill>
                  <a:schemeClr val="bg1"/>
                </a:solidFill>
                <a:latin typeface="Palatino Linotype" pitchFamily="18" charset="0"/>
                <a:cs typeface="Times New Roman" pitchFamily="18" charset="0"/>
              </a:rPr>
              <a:t> </a:t>
            </a: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λυ</a:t>
            </a:r>
            <a:r>
              <a:rPr lang="el-GR" dirty="0" smtClean="0">
                <a:solidFill>
                  <a:srgbClr val="FFFF00"/>
                </a:solidFill>
                <a:latin typeface="Palatino Linotype" pitchFamily="18" charset="0"/>
                <a:cs typeface="Times New Roman" pitchFamily="18" charset="0"/>
              </a:rPr>
              <a:t>σε</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σαμεν</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λύ</a:t>
            </a:r>
            <a:r>
              <a:rPr lang="el-GR" dirty="0" smtClean="0">
                <a:solidFill>
                  <a:srgbClr val="FFFF00"/>
                </a:solidFill>
                <a:latin typeface="Palatino Linotype" pitchFamily="18" charset="0"/>
                <a:cs typeface="Times New Roman" pitchFamily="18" charset="0"/>
              </a:rPr>
              <a:t>σατε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λυ</a:t>
            </a:r>
            <a:r>
              <a:rPr lang="el-GR" dirty="0" smtClean="0">
                <a:solidFill>
                  <a:srgbClr val="FFFF00"/>
                </a:solidFill>
                <a:latin typeface="Palatino Linotype" pitchFamily="18" charset="0"/>
                <a:cs typeface="Times New Roman" pitchFamily="18" charset="0"/>
              </a:rPr>
              <a:t>σαν</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579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λύω </a:t>
            </a:r>
            <a:r>
              <a:rPr lang="en-US" sz="2000" dirty="0" smtClean="0">
                <a:solidFill>
                  <a:schemeClr val="bg1"/>
                </a:solidFill>
                <a:latin typeface="Times New Roman" pitchFamily="18" charset="0"/>
                <a:cs typeface="Times New Roman" pitchFamily="18" charset="0"/>
              </a:rPr>
              <a:t>(GPH p. 7</a:t>
            </a:r>
            <a:r>
              <a:rPr lang="el-GR" sz="2000" dirty="0" smtClean="0">
                <a:solidFill>
                  <a:schemeClr val="bg1"/>
                </a:solidFill>
                <a:latin typeface="Times New Roman" pitchFamily="18" charset="0"/>
                <a:cs typeface="Times New Roman" pitchFamily="18" charset="0"/>
              </a:rPr>
              <a:t>8</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6860770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δειξ</a:t>
            </a:r>
            <a:r>
              <a:rPr lang="el-GR" dirty="0" smtClean="0">
                <a:solidFill>
                  <a:srgbClr val="FFFF00"/>
                </a:solidFill>
                <a:latin typeface="Palatino Linotype" pitchFamily="18" charset="0"/>
                <a:cs typeface="Times New Roman" pitchFamily="18" charset="0"/>
              </a:rPr>
              <a:t>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δειξ</a:t>
            </a:r>
            <a:r>
              <a:rPr lang="el-GR" dirty="0" smtClean="0">
                <a:solidFill>
                  <a:srgbClr val="FFFF00"/>
                </a:solidFill>
                <a:latin typeface="Palatino Linotype" pitchFamily="18" charset="0"/>
                <a:cs typeface="Times New Roman" pitchFamily="18" charset="0"/>
              </a:rPr>
              <a:t>ας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δειξ</a:t>
            </a:r>
            <a:r>
              <a:rPr lang="el-GR" dirty="0" smtClean="0">
                <a:solidFill>
                  <a:srgbClr val="FFFF00"/>
                </a:solidFill>
                <a:latin typeface="Palatino Linotype" pitchFamily="18" charset="0"/>
                <a:cs typeface="Times New Roman" pitchFamily="18" charset="0"/>
              </a:rPr>
              <a:t>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δείξ</a:t>
            </a:r>
            <a:r>
              <a:rPr lang="el-GR" dirty="0" smtClean="0">
                <a:solidFill>
                  <a:srgbClr val="FFFF00"/>
                </a:solidFill>
                <a:latin typeface="Palatino Linotype" pitchFamily="18" charset="0"/>
                <a:cs typeface="Times New Roman" pitchFamily="18" charset="0"/>
              </a:rPr>
              <a:t>αμεν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δείξ</a:t>
            </a:r>
            <a:r>
              <a:rPr lang="el-GR" dirty="0" smtClean="0">
                <a:solidFill>
                  <a:srgbClr val="FFFF00"/>
                </a:solidFill>
                <a:latin typeface="Palatino Linotype" pitchFamily="18" charset="0"/>
                <a:cs typeface="Times New Roman" pitchFamily="18" charset="0"/>
              </a:rPr>
              <a:t>ατε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δειξ</a:t>
            </a:r>
            <a:r>
              <a:rPr lang="el-GR" dirty="0" smtClean="0">
                <a:solidFill>
                  <a:srgbClr val="FFFF00"/>
                </a:solidFill>
                <a:latin typeface="Palatino Linotype" pitchFamily="18" charset="0"/>
                <a:cs typeface="Times New Roman" pitchFamily="18" charset="0"/>
              </a:rPr>
              <a:t>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Aorist Indicative Active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δείκνυμι</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κ</a:t>
            </a:r>
            <a:r>
              <a:rPr lang="el-GR" sz="2000" dirty="0" smtClean="0">
                <a:solidFill>
                  <a:schemeClr val="bg1"/>
                </a:solidFill>
                <a:latin typeface="Times New Roman" pitchFamily="18" charset="0"/>
                <a:cs typeface="Times New Roman" pitchFamily="18" charset="0"/>
              </a:rPr>
              <a:t> + </a:t>
            </a:r>
            <a:r>
              <a:rPr lang="el-GR" sz="2000" dirty="0" smtClean="0">
                <a:solidFill>
                  <a:srgbClr val="FFFF00"/>
                </a:solidFill>
                <a:latin typeface="Palatino Linotype" pitchFamily="18" charset="0"/>
                <a:cs typeface="Times New Roman" pitchFamily="18" charset="0"/>
              </a:rPr>
              <a:t>σ</a:t>
            </a:r>
            <a:r>
              <a:rPr lang="el-GR" sz="2000" dirty="0" smtClean="0">
                <a:solidFill>
                  <a:schemeClr val="bg1"/>
                </a:solidFill>
                <a:latin typeface="Times New Roman" pitchFamily="18" charset="0"/>
                <a:cs typeface="Times New Roman" pitchFamily="18" charset="0"/>
              </a:rPr>
              <a:t> = </a:t>
            </a:r>
            <a:r>
              <a:rPr lang="el-GR" sz="2000" dirty="0" smtClean="0">
                <a:solidFill>
                  <a:srgbClr val="FFFF00"/>
                </a:solidFill>
                <a:latin typeface="Palatino Linotype" pitchFamily="18" charset="0"/>
                <a:cs typeface="Times New Roman" pitchFamily="18" charset="0"/>
              </a:rPr>
              <a:t>ξ</a:t>
            </a:r>
            <a:r>
              <a:rPr lang="el-GR"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3790876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defRPr/>
            </a:pPr>
            <a:r>
              <a:rPr lang="en-US" sz="2400" b="1" dirty="0" smtClean="0">
                <a:solidFill>
                  <a:srgbClr val="FFFF00"/>
                </a:solidFill>
                <a:latin typeface="Times New Roman" pitchFamily="18" charset="0"/>
                <a:cs typeface="Times New Roman" pitchFamily="18" charset="0"/>
              </a:rPr>
              <a:t>VOCABULARY</a:t>
            </a:r>
            <a:r>
              <a:rPr lang="en-US" sz="2400" dirty="0" smtClean="0">
                <a:solidFill>
                  <a:schemeClr val="bg1"/>
                </a:solidFill>
                <a:latin typeface="Times New Roman" pitchFamily="18" charset="0"/>
                <a:cs typeface="Times New Roman" pitchFamily="18" charset="0"/>
              </a:rPr>
              <a:t>: Although a Greek verb can morph into many different forms, it is listed in a dictionary (Greek “lexicon”) under just one form.   </a:t>
            </a:r>
          </a:p>
          <a:p>
            <a:pPr>
              <a:defRPr/>
            </a:pPr>
            <a:r>
              <a:rPr lang="en-US" sz="2400" dirty="0" smtClean="0">
                <a:solidFill>
                  <a:schemeClr val="bg1"/>
                </a:solidFill>
                <a:latin typeface="Times New Roman" pitchFamily="18" charset="0"/>
                <a:cs typeface="Times New Roman" pitchFamily="18" charset="0"/>
              </a:rPr>
              <a:t>As you have seen, verbs are alphabetized by their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present</a:t>
            </a:r>
            <a:r>
              <a:rPr lang="en-US" sz="2400" dirty="0" smtClean="0">
                <a:solidFill>
                  <a:srgbClr val="FFFF00"/>
                </a:solidFill>
                <a:latin typeface="Times New Roman" pitchFamily="18" charset="0"/>
                <a:cs typeface="Times New Roman" pitchFamily="18" charset="0"/>
              </a:rPr>
              <a:t>, indicative, active </a:t>
            </a:r>
            <a:r>
              <a:rPr lang="en-US" sz="2400" dirty="0" smtClean="0">
                <a:solidFill>
                  <a:schemeClr val="bg1"/>
                </a:solidFill>
                <a:latin typeface="Times New Roman" pitchFamily="18" charset="0"/>
                <a:cs typeface="Times New Roman" pitchFamily="18" charset="0"/>
              </a:rPr>
              <a:t>form, with a -</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ending, depending on the conjugation of the verb. </a:t>
            </a:r>
          </a:p>
          <a:p>
            <a:pPr>
              <a:defRPr/>
            </a:pPr>
            <a:r>
              <a:rPr lang="en-US" sz="2400" dirty="0" smtClean="0">
                <a:solidFill>
                  <a:schemeClr val="bg1"/>
                </a:solidFill>
                <a:latin typeface="Times New Roman" pitchFamily="18" charset="0"/>
                <a:cs typeface="Times New Roman" pitchFamily="18" charset="0"/>
              </a:rPr>
              <a:t>The next “principal part” is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future</a:t>
            </a:r>
            <a:r>
              <a:rPr lang="en-US" sz="2400" dirty="0" smtClean="0">
                <a:solidFill>
                  <a:srgbClr val="FFFF00"/>
                </a:solidFill>
                <a:latin typeface="Times New Roman" pitchFamily="18" charset="0"/>
                <a:cs typeface="Times New Roman" pitchFamily="18" charset="0"/>
              </a:rPr>
              <a:t>, indicative, active</a:t>
            </a:r>
            <a:r>
              <a:rPr lang="en-US" sz="2400" dirty="0" smtClean="0">
                <a:solidFill>
                  <a:schemeClr val="bg1"/>
                </a:solidFill>
                <a:latin typeface="Times New Roman" pitchFamily="18" charset="0"/>
                <a:cs typeface="Times New Roman" pitchFamily="18" charset="0"/>
              </a:rPr>
              <a:t>.</a:t>
            </a:r>
          </a:p>
          <a:p>
            <a:pPr>
              <a:defRPr/>
            </a:pPr>
            <a:r>
              <a:rPr lang="en-US" sz="2400" dirty="0" smtClean="0">
                <a:solidFill>
                  <a:schemeClr val="bg1"/>
                </a:solidFill>
                <a:latin typeface="Times New Roman" pitchFamily="18" charset="0"/>
                <a:cs typeface="Times New Roman" pitchFamily="18" charset="0"/>
              </a:rPr>
              <a:t>The third “principal part,” and the final one for which you are responsible in this course, is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singular, </a:t>
            </a:r>
            <a:r>
              <a:rPr lang="en-US" sz="2400" u="sng" dirty="0" smtClean="0">
                <a:solidFill>
                  <a:srgbClr val="FFFF00"/>
                </a:solidFill>
                <a:latin typeface="Times New Roman" pitchFamily="18" charset="0"/>
                <a:cs typeface="Times New Roman" pitchFamily="18" charset="0"/>
              </a:rPr>
              <a:t>aorist</a:t>
            </a:r>
            <a:r>
              <a:rPr lang="en-US" sz="2400" dirty="0" smtClean="0">
                <a:solidFill>
                  <a:srgbClr val="FFFF00"/>
                </a:solidFill>
                <a:latin typeface="Times New Roman" pitchFamily="18" charset="0"/>
                <a:cs typeface="Times New Roman" pitchFamily="18" charset="0"/>
              </a:rPr>
              <a:t>, indicative, active</a:t>
            </a:r>
            <a:r>
              <a:rPr lang="en-US" sz="2400" dirty="0" smtClean="0">
                <a:solidFill>
                  <a:schemeClr val="bg1"/>
                </a:solidFill>
                <a:latin typeface="Times New Roman" pitchFamily="18" charset="0"/>
                <a:cs typeface="Times New Roman" pitchFamily="18" charset="0"/>
              </a:rPr>
              <a:t>. </a:t>
            </a:r>
          </a:p>
          <a:p>
            <a:pPr lvl="1" fontAlgn="auto">
              <a:spcAft>
                <a:spcPts val="0"/>
              </a:spcAft>
              <a:buFont typeface="Arial" pitchFamily="34" charset="0"/>
              <a:buChar char="–"/>
              <a:defRPr/>
            </a:pP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719713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defRPr/>
            </a:pPr>
            <a:r>
              <a:rPr lang="en-US" sz="2400" dirty="0" smtClean="0">
                <a:solidFill>
                  <a:schemeClr val="bg1"/>
                </a:solidFill>
                <a:latin typeface="Times New Roman" pitchFamily="18" charset="0"/>
                <a:cs typeface="Times New Roman" pitchFamily="18" charset="0"/>
              </a:rPr>
              <a:t>Although advanced vocabulary lists and lexica give six principal parts for Greek verbs, you are responsible for only these first three. For most reading purposes at the beginning and intermediate levels, these three are sufficient. </a:t>
            </a:r>
          </a:p>
          <a:p>
            <a:pPr>
              <a:defRPr/>
            </a:pPr>
            <a:r>
              <a:rPr lang="en-US" sz="2400" dirty="0">
                <a:solidFill>
                  <a:schemeClr val="bg1"/>
                </a:solidFill>
                <a:latin typeface="Times New Roman" pitchFamily="18" charset="0"/>
                <a:cs typeface="Times New Roman" pitchFamily="18" charset="0"/>
              </a:rPr>
              <a:t>A separate Power Point collects and presents all the verbs and their principal parts. </a:t>
            </a:r>
          </a:p>
          <a:p>
            <a:pPr lvl="1">
              <a:defRPr/>
            </a:pPr>
            <a:r>
              <a:rPr lang="en-US" sz="2000" dirty="0" smtClean="0">
                <a:solidFill>
                  <a:schemeClr val="bg1"/>
                </a:solidFill>
                <a:latin typeface="Times New Roman" pitchFamily="18" charset="0"/>
                <a:cs typeface="Times New Roman" pitchFamily="18" charset="0"/>
              </a:rPr>
              <a:t>The Classical Vocabulary collects together the principal parts of all the verbs in the Dickinson College Commentaries vocabulary list. </a:t>
            </a:r>
          </a:p>
          <a:p>
            <a:pPr lvl="1">
              <a:defRPr/>
            </a:pPr>
            <a:r>
              <a:rPr lang="en-US" sz="2000" dirty="0" smtClean="0">
                <a:solidFill>
                  <a:schemeClr val="bg1"/>
                </a:solidFill>
                <a:latin typeface="Times New Roman" pitchFamily="18" charset="0"/>
                <a:cs typeface="Times New Roman" pitchFamily="18" charset="0"/>
              </a:rPr>
              <a:t>The New Testament Vocabulary </a:t>
            </a:r>
            <a:r>
              <a:rPr lang="en-US" sz="2000" dirty="0">
                <a:solidFill>
                  <a:schemeClr val="bg1"/>
                </a:solidFill>
                <a:latin typeface="Times New Roman" pitchFamily="18" charset="0"/>
                <a:cs typeface="Times New Roman" pitchFamily="18" charset="0"/>
              </a:rPr>
              <a:t>collects together the principal parts of all the verbs </a:t>
            </a:r>
            <a:r>
              <a:rPr lang="en-US" sz="2000" dirty="0" smtClean="0">
                <a:solidFill>
                  <a:schemeClr val="bg1"/>
                </a:solidFill>
                <a:latin typeface="Times New Roman" pitchFamily="18" charset="0"/>
                <a:cs typeface="Times New Roman" pitchFamily="18" charset="0"/>
              </a:rPr>
              <a:t>which appear 30+ times in the NT.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430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696200" cy="4876800"/>
          </a:xfrm>
        </p:spPr>
        <p:txBody>
          <a:bodyPr rtlCol="0">
            <a:normAutofit/>
          </a:bodyPr>
          <a:lstStyle/>
          <a:p>
            <a:pPr>
              <a:buNone/>
              <a:defRPr/>
            </a:pPr>
            <a:r>
              <a:rPr lang="en-US" b="1" dirty="0" smtClean="0">
                <a:solidFill>
                  <a:srgbClr val="FFFF00"/>
                </a:solidFill>
                <a:latin typeface="Times New Roman" pitchFamily="18" charset="0"/>
                <a:cs typeface="Times New Roman" pitchFamily="18" charset="0"/>
              </a:rPr>
              <a:t>Conjugating a Greek verb</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In Unit 7, you learned that Greek has </a:t>
            </a:r>
            <a:r>
              <a:rPr lang="en-US" sz="2400" dirty="0" smtClean="0">
                <a:solidFill>
                  <a:srgbClr val="FFFF00"/>
                </a:solidFill>
                <a:latin typeface="Times New Roman" pitchFamily="18" charset="0"/>
                <a:cs typeface="Times New Roman" pitchFamily="18" charset="0"/>
              </a:rPr>
              <a:t>two conjugations</a:t>
            </a:r>
            <a:r>
              <a:rPr lang="en-US" sz="24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μι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a:t>
            </a:r>
          </a:p>
          <a:p>
            <a:pPr lvl="1">
              <a:defRPr/>
            </a:pP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a:t>
            </a:r>
          </a:p>
          <a:p>
            <a:pPr marL="342900" lvl="1" indent="-342900">
              <a:buFont typeface="Arial" pitchFamily="34" charset="0"/>
              <a:buChar char="•"/>
              <a:defRPr/>
            </a:pPr>
            <a:r>
              <a:rPr lang="en-US" sz="2400" dirty="0" smtClean="0">
                <a:solidFill>
                  <a:schemeClr val="bg1"/>
                </a:solidFill>
                <a:latin typeface="Times New Roman" pitchFamily="18" charset="0"/>
                <a:cs typeface="Times New Roman" pitchFamily="18" charset="0"/>
              </a:rPr>
              <a:t>Both types of verbs form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weak</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aorist </a:t>
            </a:r>
            <a:r>
              <a:rPr lang="en-US" sz="2400" dirty="0" smtClean="0">
                <a:solidFill>
                  <a:schemeClr val="bg1"/>
                </a:solidFill>
                <a:latin typeface="Times New Roman" pitchFamily="18" charset="0"/>
                <a:cs typeface="Times New Roman" pitchFamily="18" charset="0"/>
              </a:rPr>
              <a:t>in the same way (augment + stem + -</a:t>
            </a:r>
            <a:r>
              <a:rPr lang="el-GR" sz="2400" dirty="0" smtClean="0">
                <a:solidFill>
                  <a:srgbClr val="FFFF00"/>
                </a:solidFill>
                <a:latin typeface="Palatino Linotype" pitchFamily="18" charset="0"/>
                <a:cs typeface="Times New Roman" pitchFamily="18" charset="0"/>
              </a:rPr>
              <a:t>σα</a:t>
            </a:r>
            <a:r>
              <a:rPr lang="en-US" sz="2400" dirty="0" smtClean="0">
                <a:solidFill>
                  <a:schemeClr val="bg1"/>
                </a:solidFill>
                <a:latin typeface="Times New Roman" pitchFamily="18" charset="0"/>
                <a:cs typeface="Times New Roman" pitchFamily="18" charset="0"/>
              </a:rPr>
              <a:t>-, etc.). Notice that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a:solidFill>
                  <a:schemeClr val="bg1"/>
                </a:solidFill>
                <a:latin typeface="Times New Roman" pitchFamily="18" charset="0"/>
                <a:cs typeface="Times New Roman" pitchFamily="18" charset="0"/>
              </a:rPr>
              <a:t>verbs </a:t>
            </a:r>
            <a:r>
              <a:rPr lang="en-US" sz="2400" dirty="0" smtClean="0">
                <a:solidFill>
                  <a:schemeClr val="bg1"/>
                </a:solidFill>
                <a:latin typeface="Times New Roman" pitchFamily="18" charset="0"/>
                <a:cs typeface="Times New Roman" pitchFamily="18" charset="0"/>
              </a:rPr>
              <a:t>drop their thematic vowel in this process. </a:t>
            </a:r>
          </a:p>
          <a:p>
            <a:pPr marL="342900" lvl="1" indent="-342900">
              <a:buFont typeface="Arial" pitchFamily="34" charset="0"/>
              <a:buChar char="•"/>
              <a:defRPr/>
            </a:pPr>
            <a:r>
              <a:rPr lang="en-US" sz="2400" dirty="0" smtClean="0">
                <a:solidFill>
                  <a:schemeClr val="bg1"/>
                </a:solidFill>
                <a:latin typeface="Times New Roman" pitchFamily="18" charset="0"/>
                <a:cs typeface="Times New Roman" pitchFamily="18" charset="0"/>
              </a:rPr>
              <a:t>When verbs </a:t>
            </a:r>
            <a:r>
              <a:rPr lang="en-US" sz="2400" dirty="0">
                <a:solidFill>
                  <a:schemeClr val="bg1"/>
                </a:solidFill>
                <a:latin typeface="Times New Roman" pitchFamily="18" charset="0"/>
                <a:cs typeface="Times New Roman" pitchFamily="18" charset="0"/>
              </a:rPr>
              <a:t>form the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strong</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a:t>
            </a:r>
          </a:p>
          <a:p>
            <a:pPr marL="400050" lvl="2" indent="0">
              <a:buNone/>
              <a:defRPr/>
            </a:pPr>
            <a:r>
              <a:rPr lang="en-US" dirty="0" smtClean="0">
                <a:solidFill>
                  <a:schemeClr val="bg1"/>
                </a:solidFill>
                <a:latin typeface="Times New Roman" pitchFamily="18" charset="0"/>
                <a:cs typeface="Times New Roman" pitchFamily="18" charset="0"/>
              </a:rPr>
              <a:t>-</a:t>
            </a:r>
            <a:r>
              <a:rPr lang="el-GR" dirty="0">
                <a:solidFill>
                  <a:srgbClr val="FFFF00"/>
                </a:solidFill>
                <a:latin typeface="Palatino Linotype" pitchFamily="18" charset="0"/>
                <a:cs typeface="Times New Roman" pitchFamily="18" charset="0"/>
              </a:rPr>
              <a:t>ω</a:t>
            </a:r>
            <a:r>
              <a:rPr lang="en-US" dirty="0">
                <a:solidFill>
                  <a:srgbClr val="FFFF00"/>
                </a:solidFill>
                <a:latin typeface="Palatino Linotype" pitchFamily="18" charset="0"/>
                <a:cs typeface="Times New Roman" pitchFamily="18" charset="0"/>
              </a:rPr>
              <a:t> </a:t>
            </a:r>
            <a:r>
              <a:rPr lang="en-US" dirty="0">
                <a:solidFill>
                  <a:schemeClr val="bg1"/>
                </a:solidFill>
                <a:latin typeface="Times New Roman" pitchFamily="18" charset="0"/>
                <a:cs typeface="Times New Roman" pitchFamily="18" charset="0"/>
              </a:rPr>
              <a:t>verbs </a:t>
            </a:r>
            <a:r>
              <a:rPr lang="en-US" dirty="0" smtClean="0">
                <a:solidFill>
                  <a:schemeClr val="bg1"/>
                </a:solidFill>
                <a:latin typeface="Times New Roman" pitchFamily="18" charset="0"/>
                <a:cs typeface="Times New Roman" pitchFamily="18" charset="0"/>
              </a:rPr>
              <a:t>retain their thematic vowel </a:t>
            </a:r>
          </a:p>
          <a:p>
            <a:pPr marL="400050" lvl="2" indent="0">
              <a:buNone/>
              <a:defRPr/>
            </a:pPr>
            <a:r>
              <a:rPr lang="en-US" dirty="0" smtClean="0">
                <a:solidFill>
                  <a:schemeClr val="bg1"/>
                </a:solidFill>
                <a:latin typeface="Times New Roman" pitchFamily="18" charset="0"/>
                <a:cs typeface="Times New Roman" pitchFamily="18" charset="0"/>
              </a:rPr>
              <a:t>-</a:t>
            </a:r>
            <a:r>
              <a:rPr lang="el-GR" dirty="0">
                <a:solidFill>
                  <a:srgbClr val="FFFF00"/>
                </a:solidFill>
                <a:latin typeface="Palatino Linotype" pitchFamily="18" charset="0"/>
                <a:cs typeface="Times New Roman" pitchFamily="18" charset="0"/>
              </a:rPr>
              <a:t>μι</a:t>
            </a:r>
            <a:r>
              <a:rPr lang="en-US" dirty="0">
                <a:solidFill>
                  <a:srgbClr val="FFFF00"/>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verbs add endings directly to their stem</a:t>
            </a:r>
            <a:r>
              <a:rPr lang="en-US" sz="20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24832129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a:t>
            </a:r>
            <a:r>
              <a:rPr lang="en-US" sz="2400" dirty="0">
                <a:solidFill>
                  <a:schemeClr val="bg1"/>
                </a:solidFill>
                <a:latin typeface="Times New Roman" pitchFamily="18" charset="0"/>
                <a:cs typeface="Times New Roman" pitchFamily="18" charset="0"/>
              </a:rPr>
              <a:t>that -</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have a </a:t>
            </a:r>
            <a:r>
              <a:rPr lang="en-US" sz="2400" u="sng" dirty="0" smtClean="0">
                <a:solidFill>
                  <a:schemeClr val="bg1"/>
                </a:solidFill>
                <a:latin typeface="Times New Roman" pitchFamily="18" charset="0"/>
                <a:cs typeface="Times New Roman" pitchFamily="18" charset="0"/>
              </a:rPr>
              <a:t>thematic vowel</a:t>
            </a:r>
            <a:r>
              <a:rPr lang="en-US" sz="2400" dirty="0" smtClean="0">
                <a:solidFill>
                  <a:schemeClr val="bg1"/>
                </a:solidFill>
                <a:latin typeface="Times New Roman" pitchFamily="18" charset="0"/>
                <a:cs typeface="Times New Roman" pitchFamily="18" charset="0"/>
              </a:rPr>
              <a:t>, so the </a:t>
            </a:r>
            <a:r>
              <a:rPr lang="en-US" sz="2400" dirty="0">
                <a:solidFill>
                  <a:srgbClr val="FFFF00"/>
                </a:solidFill>
                <a:latin typeface="Times New Roman" pitchFamily="18" charset="0"/>
                <a:cs typeface="Times New Roman" pitchFamily="18" charset="0"/>
              </a:rPr>
              <a:t>secondary endings </a:t>
            </a:r>
            <a:r>
              <a:rPr lang="en-US" sz="2400" dirty="0" smtClean="0">
                <a:solidFill>
                  <a:schemeClr val="bg1"/>
                </a:solidFill>
                <a:latin typeface="Times New Roman" pitchFamily="18" charset="0"/>
                <a:cs typeface="Times New Roman" pitchFamily="18" charset="0"/>
              </a:rPr>
              <a:t>appear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smtClean="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ν</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smtClean="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μεν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smtClean="0">
                <a:solidFill>
                  <a:srgbClr val="FFFF00"/>
                </a:solidFill>
                <a:latin typeface="Palatino Linotype" pitchFamily="18" charset="0"/>
                <a:cs typeface="Times New Roman" pitchFamily="18" charset="0"/>
              </a:rPr>
              <a:t>ε</a:t>
            </a:r>
            <a:r>
              <a:rPr lang="el-GR" sz="2400" b="1" dirty="0" smtClean="0">
                <a:solidFill>
                  <a:srgbClr val="FFFF00"/>
                </a:solidFill>
                <a:latin typeface="Palatino Linotype" pitchFamily="18" charset="0"/>
                <a:cs typeface="Times New Roman" pitchFamily="18" charset="0"/>
              </a:rPr>
              <a:t>ς</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smtClean="0">
                <a:solidFill>
                  <a:srgbClr val="FFFF00"/>
                </a:solidFill>
                <a:latin typeface="Palatino Linotype" pitchFamily="18" charset="0"/>
                <a:cs typeface="Times New Roman" pitchFamily="18" charset="0"/>
              </a:rPr>
              <a:t>ε</a:t>
            </a:r>
            <a:r>
              <a:rPr lang="el-GR" sz="2400" b="1" dirty="0">
                <a:solidFill>
                  <a:srgbClr val="FFFF00"/>
                </a:solidFill>
                <a:latin typeface="Palatino Linotype" pitchFamily="18" charset="0"/>
                <a:cs typeface="Times New Roman" pitchFamily="18" charset="0"/>
              </a:rPr>
              <a:t>τ</a:t>
            </a:r>
            <a:r>
              <a:rPr lang="el-GR" sz="2400" b="1" dirty="0" smtClean="0">
                <a:solidFill>
                  <a:srgbClr val="FFFF00"/>
                </a:solidFill>
                <a:latin typeface="Palatino Linotype" pitchFamily="18" charset="0"/>
                <a:cs typeface="Times New Roman" pitchFamily="18" charset="0"/>
              </a:rPr>
              <a:t>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u="sng" dirty="0" smtClean="0">
                <a:solidFill>
                  <a:srgbClr val="FFFF00"/>
                </a:solidFill>
                <a:latin typeface="Palatino Linotype" pitchFamily="18" charset="0"/>
                <a:cs typeface="Times New Roman" pitchFamily="18" charset="0"/>
              </a:rPr>
              <a:t>ε</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u="sng" dirty="0" smtClean="0">
                <a:solidFill>
                  <a:srgbClr val="FFFF00"/>
                </a:solidFill>
                <a:latin typeface="Palatino Linotype" pitchFamily="18" charset="0"/>
                <a:cs typeface="Times New Roman" pitchFamily="18" charset="0"/>
              </a:rPr>
              <a:t>ο</a:t>
            </a:r>
            <a:r>
              <a:rPr lang="el-GR" sz="2400" b="1" dirty="0" smtClean="0">
                <a:solidFill>
                  <a:srgbClr val="FFFF00"/>
                </a:solidFill>
                <a:latin typeface="Palatino Linotype" pitchFamily="18" charset="0"/>
                <a:cs typeface="Times New Roman" pitchFamily="18" charset="0"/>
              </a:rPr>
              <a:t>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a:solidFill>
                  <a:schemeClr val="bg1"/>
                </a:solidFill>
                <a:latin typeface="Times New Roman" pitchFamily="18" charset="0"/>
                <a:cs typeface="Times New Roman" pitchFamily="18" charset="0"/>
              </a:rPr>
              <a:t>Notice that the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rgbClr val="FFFF00"/>
                </a:solidFill>
                <a:latin typeface="Times New Roman" pitchFamily="18" charset="0"/>
                <a:cs typeface="Times New Roman" pitchFamily="18" charset="0"/>
              </a:rPr>
              <a:t> person </a:t>
            </a:r>
            <a:r>
              <a:rPr lang="en-US" sz="2400" dirty="0">
                <a:solidFill>
                  <a:srgbClr val="FFFF00"/>
                </a:solidFill>
                <a:latin typeface="Times New Roman" pitchFamily="18" charset="0"/>
                <a:cs typeface="Times New Roman" pitchFamily="18" charset="0"/>
              </a:rPr>
              <a:t>singular </a:t>
            </a:r>
            <a:r>
              <a:rPr lang="en-US" sz="2400" dirty="0" smtClean="0">
                <a:solidFill>
                  <a:schemeClr val="bg1"/>
                </a:solidFill>
                <a:latin typeface="Times New Roman" pitchFamily="18" charset="0"/>
                <a:cs typeface="Times New Roman" pitchFamily="18" charset="0"/>
              </a:rPr>
              <a:t>and </a:t>
            </a:r>
            <a:r>
              <a:rPr lang="en-US" sz="2400" dirty="0" smtClean="0">
                <a:solidFill>
                  <a:srgbClr val="FFFF00"/>
                </a:solidFill>
                <a:latin typeface="Times New Roman" pitchFamily="18" charset="0"/>
                <a:cs typeface="Times New Roman" pitchFamily="18" charset="0"/>
              </a:rPr>
              <a:t>3</a:t>
            </a:r>
            <a:r>
              <a:rPr lang="en-US" sz="2400" baseline="30000" dirty="0" smtClean="0">
                <a:solidFill>
                  <a:srgbClr val="FFFF00"/>
                </a:solidFill>
                <a:latin typeface="Times New Roman" pitchFamily="18" charset="0"/>
                <a:cs typeface="Times New Roman" pitchFamily="18" charset="0"/>
              </a:rPr>
              <a:t>rd </a:t>
            </a:r>
            <a:r>
              <a:rPr lang="en-US" sz="2400" dirty="0">
                <a:solidFill>
                  <a:srgbClr val="FFFF00"/>
                </a:solidFill>
                <a:latin typeface="Times New Roman" pitchFamily="18" charset="0"/>
                <a:cs typeface="Times New Roman" pitchFamily="18" charset="0"/>
              </a:rPr>
              <a:t>person </a:t>
            </a:r>
            <a:r>
              <a:rPr lang="en-US" sz="2400" dirty="0" smtClean="0">
                <a:solidFill>
                  <a:srgbClr val="FFFF00"/>
                </a:solidFill>
                <a:latin typeface="Times New Roman" pitchFamily="18" charset="0"/>
                <a:cs typeface="Times New Roman" pitchFamily="18" charset="0"/>
              </a:rPr>
              <a:t>plural </a:t>
            </a:r>
          </a:p>
          <a:p>
            <a:pPr marL="0" indent="0" algn="ctr">
              <a:buNone/>
              <a:defRPr/>
            </a:pPr>
            <a:r>
              <a:rPr lang="en-US" sz="2400" dirty="0" smtClean="0">
                <a:solidFill>
                  <a:schemeClr val="bg1"/>
                </a:solidFill>
                <a:latin typeface="Times New Roman" pitchFamily="18" charset="0"/>
                <a:cs typeface="Times New Roman" pitchFamily="18" charset="0"/>
              </a:rPr>
              <a:t>are </a:t>
            </a:r>
            <a:r>
              <a:rPr lang="en-US" sz="2400" dirty="0" smtClean="0">
                <a:solidFill>
                  <a:srgbClr val="FFFF00"/>
                </a:solidFill>
                <a:latin typeface="Times New Roman" pitchFamily="18" charset="0"/>
                <a:cs typeface="Times New Roman" pitchFamily="18" charset="0"/>
              </a:rPr>
              <a:t>identical</a:t>
            </a:r>
            <a:r>
              <a:rPr lang="en-US" sz="2400" dirty="0" smtClean="0">
                <a:solidFill>
                  <a:schemeClr val="bg1"/>
                </a:solidFill>
                <a:latin typeface="Times New Roman" pitchFamily="18" charset="0"/>
                <a:cs typeface="Times New Roman" pitchFamily="18" charset="0"/>
              </a:rPr>
              <a:t>. </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405872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a:t>
            </a:r>
            <a:r>
              <a:rPr lang="en-US" sz="2400" dirty="0">
                <a:solidFill>
                  <a:schemeClr val="bg1"/>
                </a:solidFill>
                <a:latin typeface="Times New Roman" pitchFamily="18" charset="0"/>
                <a:cs typeface="Times New Roman" pitchFamily="18" charset="0"/>
              </a:rPr>
              <a:t>that -</a:t>
            </a:r>
            <a:r>
              <a:rPr lang="el-GR" sz="2400" dirty="0">
                <a:solidFill>
                  <a:srgbClr val="FFFF00"/>
                </a:solidFill>
                <a:latin typeface="Palatino Linotype" pitchFamily="18" charset="0"/>
                <a:cs typeface="Times New Roman" pitchFamily="18" charset="0"/>
              </a:rPr>
              <a:t>ω</a:t>
            </a:r>
            <a:r>
              <a:rPr lang="en-US" sz="2400" dirty="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have a </a:t>
            </a:r>
            <a:r>
              <a:rPr lang="en-US" sz="2400" u="sng" dirty="0" smtClean="0">
                <a:solidFill>
                  <a:schemeClr val="bg1"/>
                </a:solidFill>
                <a:latin typeface="Times New Roman" pitchFamily="18" charset="0"/>
                <a:cs typeface="Times New Roman" pitchFamily="18" charset="0"/>
              </a:rPr>
              <a:t>thematic vowel</a:t>
            </a:r>
            <a:r>
              <a:rPr lang="en-US" sz="2400" dirty="0" smtClean="0">
                <a:solidFill>
                  <a:schemeClr val="bg1"/>
                </a:solidFill>
                <a:latin typeface="Times New Roman" pitchFamily="18" charset="0"/>
                <a:cs typeface="Times New Roman" pitchFamily="18" charset="0"/>
              </a:rPr>
              <a:t>, so the </a:t>
            </a:r>
            <a:r>
              <a:rPr lang="en-US" sz="2400" dirty="0">
                <a:solidFill>
                  <a:srgbClr val="FFFF00"/>
                </a:solidFill>
                <a:latin typeface="Times New Roman" pitchFamily="18" charset="0"/>
                <a:cs typeface="Times New Roman" pitchFamily="18" charset="0"/>
              </a:rPr>
              <a:t>secondary endings </a:t>
            </a:r>
            <a:r>
              <a:rPr lang="en-US" sz="2400" dirty="0" smtClean="0">
                <a:solidFill>
                  <a:schemeClr val="bg1"/>
                </a:solidFill>
                <a:latin typeface="Times New Roman" pitchFamily="18" charset="0"/>
                <a:cs typeface="Times New Roman" pitchFamily="18" charset="0"/>
              </a:rPr>
              <a:t>appear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ο</a:t>
            </a:r>
            <a:r>
              <a:rPr lang="el-GR" sz="2400" b="1" dirty="0">
                <a:solidFill>
                  <a:srgbClr val="FFFF00"/>
                </a:solidFill>
                <a:latin typeface="Palatino Linotype" pitchFamily="18" charset="0"/>
                <a:cs typeface="Times New Roman" pitchFamily="18" charset="0"/>
              </a:rPr>
              <a:t>ν</a:t>
            </a:r>
            <a:r>
              <a:rPr lang="en-US" sz="24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I (1</a:t>
            </a:r>
            <a:r>
              <a:rPr lang="en-US" sz="2000" baseline="30000" dirty="0">
                <a:solidFill>
                  <a:schemeClr val="bg1"/>
                </a:solidFill>
                <a:latin typeface="Times New Roman" pitchFamily="18" charset="0"/>
                <a:cs typeface="Times New Roman" pitchFamily="18" charset="0"/>
              </a:rPr>
              <a:t>st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a:solidFill>
                  <a:srgbClr val="FFFF00"/>
                </a:solidFill>
                <a:latin typeface="Palatino Linotype" pitchFamily="18" charset="0"/>
                <a:cs typeface="Times New Roman" pitchFamily="18" charset="0"/>
              </a:rPr>
              <a:t>μεν</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we (1</a:t>
            </a:r>
            <a:r>
              <a:rPr lang="en-US" sz="2000" baseline="30000" dirty="0">
                <a:solidFill>
                  <a:schemeClr val="bg1"/>
                </a:solidFill>
                <a:latin typeface="Times New Roman" pitchFamily="18" charset="0"/>
                <a:cs typeface="Times New Roman" pitchFamily="18" charset="0"/>
              </a:rPr>
              <a:t>st</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p>
          <a:p>
            <a:pPr>
              <a:defRPr/>
            </a:pPr>
            <a:r>
              <a:rPr lang="en-US" sz="2000" dirty="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l-GR" sz="2400" b="1" dirty="0">
                <a:solidFill>
                  <a:srgbClr val="FFFF00"/>
                </a:solidFill>
                <a:latin typeface="Palatino Linotype" pitchFamily="18" charset="0"/>
                <a:cs typeface="Times New Roman" pitchFamily="18" charset="0"/>
              </a:rPr>
              <a:t>ς</a:t>
            </a:r>
            <a:r>
              <a:rPr lang="en-US" sz="24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you (2</a:t>
            </a:r>
            <a:r>
              <a:rPr lang="en-US" sz="2000" baseline="30000" dirty="0">
                <a:solidFill>
                  <a:schemeClr val="bg1"/>
                </a:solidFill>
                <a:latin typeface="Times New Roman" pitchFamily="18" charset="0"/>
                <a:cs typeface="Times New Roman" pitchFamily="18" charset="0"/>
              </a:rPr>
              <a:t>nd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ε</a:t>
            </a:r>
            <a:r>
              <a:rPr lang="el-GR" sz="2400" b="1" dirty="0">
                <a:solidFill>
                  <a:srgbClr val="FFFF00"/>
                </a:solidFill>
                <a:latin typeface="Palatino Linotype" pitchFamily="18" charset="0"/>
                <a:cs typeface="Times New Roman" pitchFamily="18" charset="0"/>
              </a:rPr>
              <a:t>τε</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y’all (2</a:t>
            </a:r>
            <a:r>
              <a:rPr lang="en-US" sz="2000" baseline="30000" dirty="0">
                <a:solidFill>
                  <a:schemeClr val="bg1"/>
                </a:solidFill>
                <a:latin typeface="Times New Roman" pitchFamily="18" charset="0"/>
                <a:cs typeface="Times New Roman" pitchFamily="18" charset="0"/>
              </a:rPr>
              <a:t>nd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p>
          <a:p>
            <a:pPr>
              <a:defRPr/>
            </a:pPr>
            <a:r>
              <a:rPr lang="en-US" sz="2000" dirty="0">
                <a:solidFill>
                  <a:schemeClr val="bg1"/>
                </a:solidFill>
                <a:latin typeface="Times New Roman" pitchFamily="18" charset="0"/>
                <a:cs typeface="Times New Roman" pitchFamily="18" charset="0"/>
              </a:rPr>
              <a:t>-</a:t>
            </a:r>
            <a:r>
              <a:rPr lang="el-GR" sz="2400" b="1" u="sng" dirty="0">
                <a:solidFill>
                  <a:srgbClr val="FFFF00"/>
                </a:solidFill>
                <a:latin typeface="Palatino Linotype" pitchFamily="18" charset="0"/>
                <a:cs typeface="Times New Roman" pitchFamily="18" charset="0"/>
              </a:rPr>
              <a:t>ε</a:t>
            </a:r>
            <a:r>
              <a:rPr lang="en-US" sz="24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(s)he, it (3</a:t>
            </a:r>
            <a:r>
              <a:rPr lang="en-US" sz="2000" baseline="30000" dirty="0">
                <a:solidFill>
                  <a:schemeClr val="bg1"/>
                </a:solidFill>
                <a:latin typeface="Times New Roman" pitchFamily="18" charset="0"/>
                <a:cs typeface="Times New Roman" pitchFamily="18" charset="0"/>
              </a:rPr>
              <a:t>rd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a:solidFill>
                  <a:schemeClr val="bg1"/>
                </a:solidFill>
                <a:latin typeface="Times New Roman" pitchFamily="18" charset="0"/>
                <a:cs typeface="Times New Roman" pitchFamily="18" charset="0"/>
              </a:rPr>
              <a:t> 			-</a:t>
            </a:r>
            <a:r>
              <a:rPr lang="el-GR" sz="2400" b="1" u="sng" dirty="0">
                <a:solidFill>
                  <a:srgbClr val="FFFF00"/>
                </a:solidFill>
                <a:latin typeface="Palatino Linotype" pitchFamily="18" charset="0"/>
                <a:cs typeface="Times New Roman" pitchFamily="18" charset="0"/>
              </a:rPr>
              <a:t>ο</a:t>
            </a:r>
            <a:r>
              <a:rPr lang="el-GR" sz="2400" b="1" dirty="0">
                <a:solidFill>
                  <a:srgbClr val="FFFF00"/>
                </a:solidFill>
                <a:latin typeface="Palatino Linotype" pitchFamily="18" charset="0"/>
                <a:cs typeface="Times New Roman" pitchFamily="18" charset="0"/>
              </a:rPr>
              <a:t>ν</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 they (3</a:t>
            </a:r>
            <a:r>
              <a:rPr lang="en-US" sz="2000" baseline="30000" dirty="0">
                <a:solidFill>
                  <a:schemeClr val="bg1"/>
                </a:solidFill>
                <a:latin typeface="Times New Roman" pitchFamily="18" charset="0"/>
                <a:cs typeface="Times New Roman" pitchFamily="18" charset="0"/>
              </a:rPr>
              <a:t>rd</a:t>
            </a:r>
            <a:r>
              <a:rPr lang="en-US" sz="2000" dirty="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a:solidFill>
                  <a:schemeClr val="bg1"/>
                </a:solidFill>
                <a:latin typeface="Times New Roman" pitchFamily="18" charset="0"/>
                <a:cs typeface="Times New Roman" pitchFamily="18" charset="0"/>
              </a:rPr>
              <a:t>Notice that the </a:t>
            </a:r>
            <a:r>
              <a:rPr lang="en-US" sz="2400" dirty="0">
                <a:solidFill>
                  <a:srgbClr val="FFFF00"/>
                </a:solidFill>
                <a:latin typeface="Times New Roman" pitchFamily="18" charset="0"/>
                <a:cs typeface="Times New Roman" pitchFamily="18" charset="0"/>
              </a:rPr>
              <a:t>1</a:t>
            </a:r>
            <a:r>
              <a:rPr lang="en-US" sz="2400" baseline="30000" dirty="0">
                <a:solidFill>
                  <a:srgbClr val="FFFF00"/>
                </a:solidFill>
                <a:latin typeface="Times New Roman" pitchFamily="18" charset="0"/>
                <a:cs typeface="Times New Roman" pitchFamily="18" charset="0"/>
              </a:rPr>
              <a:t>st</a:t>
            </a:r>
            <a:r>
              <a:rPr lang="en-US" sz="2400" dirty="0">
                <a:solidFill>
                  <a:srgbClr val="FFFF00"/>
                </a:solidFill>
                <a:latin typeface="Times New Roman" pitchFamily="18" charset="0"/>
                <a:cs typeface="Times New Roman" pitchFamily="18" charset="0"/>
              </a:rPr>
              <a:t> person singular </a:t>
            </a:r>
            <a:r>
              <a:rPr lang="en-US" sz="2400" dirty="0">
                <a:solidFill>
                  <a:schemeClr val="bg1"/>
                </a:solidFill>
                <a:latin typeface="Times New Roman" pitchFamily="18" charset="0"/>
                <a:cs typeface="Times New Roman" pitchFamily="18" charset="0"/>
              </a:rPr>
              <a:t>and </a:t>
            </a:r>
            <a:r>
              <a:rPr lang="en-US" sz="2400" dirty="0">
                <a:solidFill>
                  <a:srgbClr val="FFFF00"/>
                </a:solidFill>
                <a:latin typeface="Times New Roman" pitchFamily="18" charset="0"/>
                <a:cs typeface="Times New Roman" pitchFamily="18" charset="0"/>
              </a:rPr>
              <a:t>3</a:t>
            </a:r>
            <a:r>
              <a:rPr lang="en-US" sz="2400" baseline="30000" dirty="0">
                <a:solidFill>
                  <a:srgbClr val="FFFF00"/>
                </a:solidFill>
                <a:latin typeface="Times New Roman" pitchFamily="18" charset="0"/>
                <a:cs typeface="Times New Roman" pitchFamily="18" charset="0"/>
              </a:rPr>
              <a:t>rd </a:t>
            </a:r>
            <a:r>
              <a:rPr lang="en-US" sz="2400" dirty="0">
                <a:solidFill>
                  <a:srgbClr val="FFFF00"/>
                </a:solidFill>
                <a:latin typeface="Times New Roman" pitchFamily="18" charset="0"/>
                <a:cs typeface="Times New Roman" pitchFamily="18" charset="0"/>
              </a:rPr>
              <a:t>person plural </a:t>
            </a:r>
          </a:p>
          <a:p>
            <a:pPr marL="0" indent="0" algn="ctr">
              <a:buNone/>
              <a:defRPr/>
            </a:pPr>
            <a:r>
              <a:rPr lang="en-US" sz="2400" dirty="0">
                <a:solidFill>
                  <a:schemeClr val="bg1"/>
                </a:solidFill>
                <a:latin typeface="Times New Roman" pitchFamily="18" charset="0"/>
                <a:cs typeface="Times New Roman" pitchFamily="18" charset="0"/>
              </a:rPr>
              <a:t>are </a:t>
            </a:r>
            <a:r>
              <a:rPr lang="en-US" sz="2400" dirty="0">
                <a:solidFill>
                  <a:srgbClr val="FFFF00"/>
                </a:solidFill>
                <a:latin typeface="Times New Roman" pitchFamily="18" charset="0"/>
                <a:cs typeface="Times New Roman" pitchFamily="18" charset="0"/>
              </a:rPr>
              <a:t>identical</a:t>
            </a:r>
            <a:r>
              <a:rPr lang="en-US" sz="2400" dirty="0">
                <a:solidFill>
                  <a:schemeClr val="bg1"/>
                </a:solidFill>
                <a:latin typeface="Times New Roman" pitchFamily="18" charset="0"/>
                <a:cs typeface="Times New Roman" pitchFamily="18" charset="0"/>
              </a:rPr>
              <a:t>. </a:t>
            </a:r>
          </a:p>
        </p:txBody>
      </p:sp>
      <p:sp>
        <p:nvSpPr>
          <p:cNvPr id="6" name="L-Shape 5"/>
          <p:cNvSpPr/>
          <p:nvPr/>
        </p:nvSpPr>
        <p:spPr>
          <a:xfrm>
            <a:off x="838200" y="3886200"/>
            <a:ext cx="6715125" cy="866774"/>
          </a:xfrm>
          <a:custGeom>
            <a:avLst/>
            <a:gdLst>
              <a:gd name="connsiteX0" fmla="*/ 0 w 914400"/>
              <a:gd name="connsiteY0" fmla="*/ 0 h 914400"/>
              <a:gd name="connsiteX1" fmla="*/ 457200 w 914400"/>
              <a:gd name="connsiteY1" fmla="*/ 0 h 914400"/>
              <a:gd name="connsiteX2" fmla="*/ 457200 w 914400"/>
              <a:gd name="connsiteY2" fmla="*/ 457200 h 914400"/>
              <a:gd name="connsiteX3" fmla="*/ 914400 w 914400"/>
              <a:gd name="connsiteY3" fmla="*/ 457200 h 914400"/>
              <a:gd name="connsiteX4" fmla="*/ 914400 w 914400"/>
              <a:gd name="connsiteY4" fmla="*/ 914400 h 914400"/>
              <a:gd name="connsiteX5" fmla="*/ 0 w 914400"/>
              <a:gd name="connsiteY5" fmla="*/ 914400 h 914400"/>
              <a:gd name="connsiteX6" fmla="*/ 0 w 914400"/>
              <a:gd name="connsiteY6" fmla="*/ 0 h 914400"/>
              <a:gd name="connsiteX0" fmla="*/ 0 w 6543675"/>
              <a:gd name="connsiteY0" fmla="*/ 19050 h 933450"/>
              <a:gd name="connsiteX1" fmla="*/ 6543675 w 6543675"/>
              <a:gd name="connsiteY1" fmla="*/ 0 h 933450"/>
              <a:gd name="connsiteX2" fmla="*/ 457200 w 6543675"/>
              <a:gd name="connsiteY2" fmla="*/ 476250 h 933450"/>
              <a:gd name="connsiteX3" fmla="*/ 914400 w 6543675"/>
              <a:gd name="connsiteY3" fmla="*/ 476250 h 933450"/>
              <a:gd name="connsiteX4" fmla="*/ 914400 w 6543675"/>
              <a:gd name="connsiteY4" fmla="*/ 933450 h 933450"/>
              <a:gd name="connsiteX5" fmla="*/ 0 w 6543675"/>
              <a:gd name="connsiteY5" fmla="*/ 933450 h 933450"/>
              <a:gd name="connsiteX6" fmla="*/ 0 w 6543675"/>
              <a:gd name="connsiteY6" fmla="*/ 19050 h 933450"/>
              <a:gd name="connsiteX0" fmla="*/ 0 w 6543675"/>
              <a:gd name="connsiteY0" fmla="*/ 19050 h 933450"/>
              <a:gd name="connsiteX1" fmla="*/ 6543675 w 6543675"/>
              <a:gd name="connsiteY1" fmla="*/ 0 h 933450"/>
              <a:gd name="connsiteX2" fmla="*/ 6534150 w 6543675"/>
              <a:gd name="connsiteY2" fmla="*/ 457200 h 933450"/>
              <a:gd name="connsiteX3" fmla="*/ 914400 w 6543675"/>
              <a:gd name="connsiteY3" fmla="*/ 476250 h 933450"/>
              <a:gd name="connsiteX4" fmla="*/ 914400 w 6543675"/>
              <a:gd name="connsiteY4" fmla="*/ 933450 h 933450"/>
              <a:gd name="connsiteX5" fmla="*/ 0 w 6543675"/>
              <a:gd name="connsiteY5" fmla="*/ 933450 h 933450"/>
              <a:gd name="connsiteX6" fmla="*/ 0 w 6543675"/>
              <a:gd name="connsiteY6" fmla="*/ 19050 h 933450"/>
              <a:gd name="connsiteX0" fmla="*/ 0 w 6543675"/>
              <a:gd name="connsiteY0" fmla="*/ 19050 h 933450"/>
              <a:gd name="connsiteX1" fmla="*/ 6543675 w 6543675"/>
              <a:gd name="connsiteY1" fmla="*/ 0 h 933450"/>
              <a:gd name="connsiteX2" fmla="*/ 6534150 w 6543675"/>
              <a:gd name="connsiteY2" fmla="*/ 457200 h 933450"/>
              <a:gd name="connsiteX3" fmla="*/ 914400 w 6543675"/>
              <a:gd name="connsiteY3" fmla="*/ 476250 h 933450"/>
              <a:gd name="connsiteX4" fmla="*/ 914400 w 6543675"/>
              <a:gd name="connsiteY4" fmla="*/ 838200 h 933450"/>
              <a:gd name="connsiteX5" fmla="*/ 0 w 6543675"/>
              <a:gd name="connsiteY5" fmla="*/ 933450 h 933450"/>
              <a:gd name="connsiteX6" fmla="*/ 0 w 6543675"/>
              <a:gd name="connsiteY6" fmla="*/ 19050 h 933450"/>
              <a:gd name="connsiteX0" fmla="*/ 0 w 6543675"/>
              <a:gd name="connsiteY0" fmla="*/ 19050 h 838200"/>
              <a:gd name="connsiteX1" fmla="*/ 6543675 w 6543675"/>
              <a:gd name="connsiteY1" fmla="*/ 0 h 838200"/>
              <a:gd name="connsiteX2" fmla="*/ 6534150 w 6543675"/>
              <a:gd name="connsiteY2" fmla="*/ 457200 h 838200"/>
              <a:gd name="connsiteX3" fmla="*/ 914400 w 6543675"/>
              <a:gd name="connsiteY3" fmla="*/ 476250 h 838200"/>
              <a:gd name="connsiteX4" fmla="*/ 914400 w 6543675"/>
              <a:gd name="connsiteY4" fmla="*/ 838200 h 838200"/>
              <a:gd name="connsiteX5" fmla="*/ 0 w 6543675"/>
              <a:gd name="connsiteY5" fmla="*/ 781050 h 838200"/>
              <a:gd name="connsiteX6" fmla="*/ 0 w 6543675"/>
              <a:gd name="connsiteY6" fmla="*/ 19050 h 838200"/>
              <a:gd name="connsiteX0" fmla="*/ 0 w 6543675"/>
              <a:gd name="connsiteY0" fmla="*/ 19050 h 790575"/>
              <a:gd name="connsiteX1" fmla="*/ 6543675 w 6543675"/>
              <a:gd name="connsiteY1" fmla="*/ 0 h 790575"/>
              <a:gd name="connsiteX2" fmla="*/ 6534150 w 6543675"/>
              <a:gd name="connsiteY2" fmla="*/ 457200 h 790575"/>
              <a:gd name="connsiteX3" fmla="*/ 914400 w 6543675"/>
              <a:gd name="connsiteY3" fmla="*/ 476250 h 790575"/>
              <a:gd name="connsiteX4" fmla="*/ 904875 w 6543675"/>
              <a:gd name="connsiteY4" fmla="*/ 790575 h 790575"/>
              <a:gd name="connsiteX5" fmla="*/ 0 w 6543675"/>
              <a:gd name="connsiteY5" fmla="*/ 781050 h 790575"/>
              <a:gd name="connsiteX6" fmla="*/ 0 w 6543675"/>
              <a:gd name="connsiteY6" fmla="*/ 19050 h 790575"/>
              <a:gd name="connsiteX0" fmla="*/ 0 w 6543675"/>
              <a:gd name="connsiteY0" fmla="*/ 19050 h 809625"/>
              <a:gd name="connsiteX1" fmla="*/ 6543675 w 6543675"/>
              <a:gd name="connsiteY1" fmla="*/ 0 h 809625"/>
              <a:gd name="connsiteX2" fmla="*/ 6534150 w 6543675"/>
              <a:gd name="connsiteY2" fmla="*/ 457200 h 809625"/>
              <a:gd name="connsiteX3" fmla="*/ 914400 w 6543675"/>
              <a:gd name="connsiteY3" fmla="*/ 47625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57200 h 809625"/>
              <a:gd name="connsiteX3" fmla="*/ 2543175 w 6543675"/>
              <a:gd name="connsiteY3" fmla="*/ 485775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57200 h 809625"/>
              <a:gd name="connsiteX3" fmla="*/ 2543175 w 6543675"/>
              <a:gd name="connsiteY3" fmla="*/ 45720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09625"/>
              <a:gd name="connsiteX1" fmla="*/ 6543675 w 6543675"/>
              <a:gd name="connsiteY1" fmla="*/ 0 h 809625"/>
              <a:gd name="connsiteX2" fmla="*/ 6534150 w 6543675"/>
              <a:gd name="connsiteY2" fmla="*/ 438150 h 809625"/>
              <a:gd name="connsiteX3" fmla="*/ 2543175 w 6543675"/>
              <a:gd name="connsiteY3" fmla="*/ 457200 h 809625"/>
              <a:gd name="connsiteX4" fmla="*/ 2552700 w 6543675"/>
              <a:gd name="connsiteY4" fmla="*/ 809625 h 809625"/>
              <a:gd name="connsiteX5" fmla="*/ 0 w 6543675"/>
              <a:gd name="connsiteY5" fmla="*/ 781050 h 809625"/>
              <a:gd name="connsiteX6" fmla="*/ 0 w 6543675"/>
              <a:gd name="connsiteY6" fmla="*/ 19050 h 809625"/>
              <a:gd name="connsiteX0" fmla="*/ 0 w 6543675"/>
              <a:gd name="connsiteY0" fmla="*/ 19050 h 819150"/>
              <a:gd name="connsiteX1" fmla="*/ 6543675 w 6543675"/>
              <a:gd name="connsiteY1" fmla="*/ 0 h 819150"/>
              <a:gd name="connsiteX2" fmla="*/ 6534150 w 6543675"/>
              <a:gd name="connsiteY2" fmla="*/ 438150 h 819150"/>
              <a:gd name="connsiteX3" fmla="*/ 2543175 w 6543675"/>
              <a:gd name="connsiteY3" fmla="*/ 457200 h 819150"/>
              <a:gd name="connsiteX4" fmla="*/ 2552700 w 6543675"/>
              <a:gd name="connsiteY4" fmla="*/ 809625 h 819150"/>
              <a:gd name="connsiteX5" fmla="*/ 0 w 6543675"/>
              <a:gd name="connsiteY5" fmla="*/ 819150 h 819150"/>
              <a:gd name="connsiteX6" fmla="*/ 0 w 6543675"/>
              <a:gd name="connsiteY6" fmla="*/ 19050 h 819150"/>
              <a:gd name="connsiteX0" fmla="*/ 9525 w 6553200"/>
              <a:gd name="connsiteY0" fmla="*/ 19050 h 809625"/>
              <a:gd name="connsiteX1" fmla="*/ 6553200 w 6553200"/>
              <a:gd name="connsiteY1" fmla="*/ 0 h 809625"/>
              <a:gd name="connsiteX2" fmla="*/ 6543675 w 6553200"/>
              <a:gd name="connsiteY2" fmla="*/ 438150 h 809625"/>
              <a:gd name="connsiteX3" fmla="*/ 2552700 w 6553200"/>
              <a:gd name="connsiteY3" fmla="*/ 457200 h 809625"/>
              <a:gd name="connsiteX4" fmla="*/ 2562225 w 6553200"/>
              <a:gd name="connsiteY4" fmla="*/ 809625 h 809625"/>
              <a:gd name="connsiteX5" fmla="*/ 0 w 6553200"/>
              <a:gd name="connsiteY5" fmla="*/ 809625 h 809625"/>
              <a:gd name="connsiteX6" fmla="*/ 9525 w 6553200"/>
              <a:gd name="connsiteY6" fmla="*/ 19050 h 809625"/>
              <a:gd name="connsiteX0" fmla="*/ 9525 w 6553200"/>
              <a:gd name="connsiteY0" fmla="*/ 0 h 819150"/>
              <a:gd name="connsiteX1" fmla="*/ 6553200 w 6553200"/>
              <a:gd name="connsiteY1" fmla="*/ 9525 h 819150"/>
              <a:gd name="connsiteX2" fmla="*/ 6543675 w 6553200"/>
              <a:gd name="connsiteY2" fmla="*/ 447675 h 819150"/>
              <a:gd name="connsiteX3" fmla="*/ 2552700 w 6553200"/>
              <a:gd name="connsiteY3" fmla="*/ 466725 h 819150"/>
              <a:gd name="connsiteX4" fmla="*/ 2562225 w 6553200"/>
              <a:gd name="connsiteY4" fmla="*/ 819150 h 819150"/>
              <a:gd name="connsiteX5" fmla="*/ 0 w 6553200"/>
              <a:gd name="connsiteY5" fmla="*/ 819150 h 819150"/>
              <a:gd name="connsiteX6" fmla="*/ 9525 w 6553200"/>
              <a:gd name="connsiteY6" fmla="*/ 0 h 819150"/>
              <a:gd name="connsiteX0" fmla="*/ 9525 w 6647491"/>
              <a:gd name="connsiteY0" fmla="*/ 0 h 819150"/>
              <a:gd name="connsiteX1" fmla="*/ 6647491 w 6647491"/>
              <a:gd name="connsiteY1" fmla="*/ 9525 h 819150"/>
              <a:gd name="connsiteX2" fmla="*/ 6543675 w 6647491"/>
              <a:gd name="connsiteY2" fmla="*/ 447675 h 819150"/>
              <a:gd name="connsiteX3" fmla="*/ 2552700 w 6647491"/>
              <a:gd name="connsiteY3" fmla="*/ 466725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552700 w 6647491"/>
              <a:gd name="connsiteY3" fmla="*/ 466725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675278 w 6647491"/>
              <a:gd name="connsiteY3" fmla="*/ 448722 h 819150"/>
              <a:gd name="connsiteX4" fmla="*/ 2562225 w 6647491"/>
              <a:gd name="connsiteY4" fmla="*/ 819150 h 819150"/>
              <a:gd name="connsiteX5" fmla="*/ 0 w 6647491"/>
              <a:gd name="connsiteY5" fmla="*/ 819150 h 819150"/>
              <a:gd name="connsiteX6" fmla="*/ 9525 w 6647491"/>
              <a:gd name="connsiteY6" fmla="*/ 0 h 819150"/>
              <a:gd name="connsiteX0" fmla="*/ 9525 w 6647491"/>
              <a:gd name="connsiteY0" fmla="*/ 0 h 819150"/>
              <a:gd name="connsiteX1" fmla="*/ 6647491 w 6647491"/>
              <a:gd name="connsiteY1" fmla="*/ 9525 h 819150"/>
              <a:gd name="connsiteX2" fmla="*/ 6647395 w 6647491"/>
              <a:gd name="connsiteY2" fmla="*/ 428625 h 819150"/>
              <a:gd name="connsiteX3" fmla="*/ 2675278 w 6647491"/>
              <a:gd name="connsiteY3" fmla="*/ 448722 h 819150"/>
              <a:gd name="connsiteX4" fmla="*/ 2684803 w 6647491"/>
              <a:gd name="connsiteY4" fmla="*/ 819150 h 819150"/>
              <a:gd name="connsiteX5" fmla="*/ 0 w 6647491"/>
              <a:gd name="connsiteY5" fmla="*/ 819150 h 819150"/>
              <a:gd name="connsiteX6" fmla="*/ 9525 w 6647491"/>
              <a:gd name="connsiteY6" fmla="*/ 0 h 8191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647491" h="819150">
                <a:moveTo>
                  <a:pt x="9525" y="0"/>
                </a:moveTo>
                <a:lnTo>
                  <a:pt x="6647491" y="9525"/>
                </a:lnTo>
                <a:lnTo>
                  <a:pt x="6647395" y="428625"/>
                </a:lnTo>
                <a:lnTo>
                  <a:pt x="2675278" y="448722"/>
                </a:lnTo>
                <a:lnTo>
                  <a:pt x="2684803" y="819150"/>
                </a:lnTo>
                <a:lnTo>
                  <a:pt x="0" y="819150"/>
                </a:lnTo>
                <a:lnTo>
                  <a:pt x="9525" y="0"/>
                </a:lnTo>
                <a:close/>
              </a:path>
            </a:pathLst>
          </a:custGeom>
          <a:solidFill>
            <a:schemeClr val="accent1">
              <a:alpha val="1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88030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fontAlgn="auto">
              <a:spcAft>
                <a:spcPts val="0"/>
              </a:spcAft>
              <a:buNone/>
              <a:defRPr/>
            </a:pPr>
            <a:r>
              <a:rPr lang="en-US" b="1" dirty="0" smtClean="0">
                <a:solidFill>
                  <a:srgbClr val="FFFF00"/>
                </a:solidFill>
                <a:latin typeface="Times New Roman" pitchFamily="18" charset="0"/>
                <a:cs typeface="Times New Roman" pitchFamily="18" charset="0"/>
              </a:rPr>
              <a:t>This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a:buNone/>
              <a:defRPr/>
            </a:pPr>
            <a:r>
              <a:rPr lang="en-US" b="1" dirty="0">
                <a:solidFill>
                  <a:srgbClr val="FFFF00"/>
                </a:solidFill>
                <a:latin typeface="Times New Roman" pitchFamily="18" charset="0"/>
                <a:cs typeface="Times New Roman" pitchFamily="18" charset="0"/>
              </a:rPr>
              <a:t>AGE Unit </a:t>
            </a:r>
            <a:r>
              <a:rPr lang="en-US" b="1" dirty="0" smtClean="0">
                <a:solidFill>
                  <a:srgbClr val="FFFF00"/>
                </a:solidFill>
                <a:latin typeface="Times New Roman" pitchFamily="18" charset="0"/>
                <a:cs typeface="Times New Roman" pitchFamily="18" charset="0"/>
              </a:rPr>
              <a:t>13: The Aorist Tense</a:t>
            </a:r>
            <a:endParaRPr lang="en-US"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Unit 11 introduced a </a:t>
            </a:r>
            <a:r>
              <a:rPr lang="en-US" sz="2400" b="1" dirty="0" smtClean="0">
                <a:solidFill>
                  <a:srgbClr val="FFFF00"/>
                </a:solidFill>
                <a:latin typeface="Times New Roman" pitchFamily="18" charset="0"/>
                <a:cs typeface="Times New Roman" pitchFamily="18" charset="0"/>
              </a:rPr>
              <a:t>secondary tense </a:t>
            </a:r>
            <a:r>
              <a:rPr lang="en-US" sz="2400" dirty="0" smtClean="0">
                <a:solidFill>
                  <a:schemeClr val="bg1"/>
                </a:solidFill>
                <a:latin typeface="Times New Roman" pitchFamily="18" charset="0"/>
                <a:cs typeface="Times New Roman" pitchFamily="18" charset="0"/>
              </a:rPr>
              <a:t>(a tense that refers to past), the </a:t>
            </a:r>
            <a:r>
              <a:rPr lang="en-US" sz="2400" b="1" dirty="0" smtClean="0">
                <a:solidFill>
                  <a:srgbClr val="FFFF00"/>
                </a:solidFill>
                <a:latin typeface="Times New Roman" pitchFamily="18" charset="0"/>
                <a:cs typeface="Times New Roman" pitchFamily="18" charset="0"/>
              </a:rPr>
              <a:t>imperfect tense</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This unit introduces the most common </a:t>
            </a:r>
            <a:r>
              <a:rPr lang="en-US" sz="2400" b="1" dirty="0">
                <a:solidFill>
                  <a:srgbClr val="FFFF00"/>
                </a:solidFill>
                <a:latin typeface="Times New Roman" pitchFamily="18" charset="0"/>
                <a:cs typeface="Times New Roman" pitchFamily="18" charset="0"/>
              </a:rPr>
              <a:t>secondary </a:t>
            </a:r>
            <a:r>
              <a:rPr lang="en-US" sz="2400" b="1" dirty="0" smtClean="0">
                <a:solidFill>
                  <a:srgbClr val="FFFF00"/>
                </a:solidFill>
                <a:latin typeface="Times New Roman" pitchFamily="18" charset="0"/>
                <a:cs typeface="Times New Roman" pitchFamily="18" charset="0"/>
              </a:rPr>
              <a:t>tense</a:t>
            </a:r>
            <a:r>
              <a:rPr lang="en-US" sz="2400" dirty="0" smtClean="0">
                <a:solidFill>
                  <a:schemeClr val="bg1"/>
                </a:solidFill>
                <a:latin typeface="Times New Roman" pitchFamily="18" charset="0"/>
                <a:cs typeface="Times New Roman" pitchFamily="18" charset="0"/>
              </a:rPr>
              <a:t>, the </a:t>
            </a:r>
            <a:r>
              <a:rPr lang="en-US" sz="2400" b="1" dirty="0" smtClean="0">
                <a:solidFill>
                  <a:srgbClr val="FFFF00"/>
                </a:solidFill>
                <a:latin typeface="Times New Roman" pitchFamily="18" charset="0"/>
                <a:cs typeface="Times New Roman" pitchFamily="18" charset="0"/>
              </a:rPr>
              <a:t>aorist tense</a:t>
            </a:r>
            <a:r>
              <a:rPr lang="en-US" sz="2400" dirty="0" smtClean="0">
                <a:solidFill>
                  <a:schemeClr val="bg1"/>
                </a:solidFill>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69342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Building a Greek verb</a:t>
            </a:r>
            <a:endParaRPr lang="en-US" sz="2800"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rgbClr val="FFFF00"/>
                </a:solidFill>
                <a:latin typeface="Times New Roman" pitchFamily="18" charset="0"/>
                <a:cs typeface="Times New Roman" pitchFamily="18" charset="0"/>
              </a:rPr>
              <a:t> aorist</a:t>
            </a:r>
            <a:r>
              <a:rPr lang="en-US" sz="2400" dirty="0">
                <a:solidFill>
                  <a:schemeClr val="bg1"/>
                </a:solidFill>
                <a:latin typeface="Times New Roman" pitchFamily="18" charset="0"/>
                <a:cs typeface="Times New Roman" pitchFamily="18" charset="0"/>
              </a:rPr>
              <a:t>” or </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strong aorist</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uses </a:t>
            </a:r>
            <a:r>
              <a:rPr lang="en-US" sz="2400" dirty="0">
                <a:solidFill>
                  <a:schemeClr val="bg1"/>
                </a:solidFill>
                <a:latin typeface="Times New Roman" pitchFamily="18" charset="0"/>
                <a:cs typeface="Times New Roman" pitchFamily="18" charset="0"/>
              </a:rPr>
              <a:t>just the </a:t>
            </a:r>
            <a:r>
              <a:rPr lang="en-US" sz="2400" dirty="0">
                <a:solidFill>
                  <a:srgbClr val="FFFF00"/>
                </a:solidFill>
                <a:latin typeface="Times New Roman" pitchFamily="18" charset="0"/>
                <a:cs typeface="Times New Roman" pitchFamily="18" charset="0"/>
              </a:rPr>
              <a:t>stem</a:t>
            </a:r>
            <a:r>
              <a:rPr lang="en-US" sz="2400" dirty="0">
                <a:solidFill>
                  <a:schemeClr val="bg1"/>
                </a:solidFill>
                <a:latin typeface="Times New Roman" pitchFamily="18" charset="0"/>
                <a:cs typeface="Times New Roman" pitchFamily="18" charset="0"/>
              </a:rPr>
              <a:t> of the verb itself with no specific </a:t>
            </a:r>
            <a:r>
              <a:rPr lang="en-US" sz="2400" dirty="0" smtClean="0">
                <a:solidFill>
                  <a:schemeClr val="bg1"/>
                </a:solidFill>
                <a:latin typeface="Times New Roman" pitchFamily="18" charset="0"/>
                <a:cs typeface="Times New Roman" pitchFamily="18" charset="0"/>
              </a:rPr>
              <a:t>marker. </a:t>
            </a:r>
            <a:endParaRPr lang="en-US" sz="24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Remember that, to begin building a Greek verb, start with the “</a:t>
            </a:r>
            <a:r>
              <a:rPr lang="en-US" sz="2400" dirty="0" smtClean="0">
                <a:solidFill>
                  <a:srgbClr val="FFFF00"/>
                </a:solidFill>
                <a:latin typeface="Times New Roman" pitchFamily="18" charset="0"/>
                <a:cs typeface="Times New Roman" pitchFamily="18" charset="0"/>
              </a:rPr>
              <a:t>stem</a:t>
            </a:r>
            <a:r>
              <a:rPr lang="en-US" sz="2400" dirty="0" smtClean="0">
                <a:solidFill>
                  <a:schemeClr val="bg1"/>
                </a:solidFill>
                <a:latin typeface="Times New Roman" pitchFamily="18" charset="0"/>
                <a:cs typeface="Times New Roman" pitchFamily="18" charset="0"/>
              </a:rPr>
              <a:t>.” </a:t>
            </a:r>
          </a:p>
          <a:p>
            <a:pPr>
              <a:defRPr/>
            </a:pP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stem</a:t>
            </a:r>
            <a:r>
              <a:rPr lang="en-US" sz="2400" dirty="0" smtClean="0">
                <a:solidFill>
                  <a:schemeClr val="bg1"/>
                </a:solidFill>
                <a:latin typeface="Times New Roman" pitchFamily="18" charset="0"/>
                <a:cs typeface="Times New Roman" pitchFamily="18" charset="0"/>
              </a:rPr>
              <a:t> tells what action the verb describes: </a:t>
            </a:r>
          </a:p>
          <a:p>
            <a:pPr lvl="1" algn="ctr">
              <a:buNone/>
              <a:defRPr/>
            </a:pPr>
            <a:r>
              <a:rPr lang="el-GR" sz="2400" dirty="0" smtClean="0">
                <a:solidFill>
                  <a:srgbClr val="FFFF00"/>
                </a:solidFill>
                <a:latin typeface="Palatino Linotype" pitchFamily="18" charset="0"/>
                <a:cs typeface="Times New Roman" pitchFamily="18" charset="0"/>
              </a:rPr>
              <a:t>λαβ</a:t>
            </a:r>
            <a:r>
              <a:rPr lang="en-US" sz="2400" dirty="0" smtClean="0">
                <a:solidFill>
                  <a:schemeClr val="bg1"/>
                </a:solidFill>
                <a:latin typeface="Times New Roman" pitchFamily="18" charset="0"/>
                <a:cs typeface="Times New Roman" pitchFamily="18" charset="0"/>
              </a:rPr>
              <a:t> = “</a:t>
            </a:r>
            <a:r>
              <a:rPr lang="en-US" sz="2400" dirty="0" smtClean="0">
                <a:solidFill>
                  <a:srgbClr val="FFFF00"/>
                </a:solidFill>
                <a:latin typeface="Times New Roman" pitchFamily="18" charset="0"/>
                <a:cs typeface="Times New Roman" pitchFamily="18" charset="0"/>
              </a:rPr>
              <a:t>take</a:t>
            </a:r>
            <a:r>
              <a:rPr lang="en-US" sz="2400" dirty="0" smtClean="0">
                <a:solidFill>
                  <a:schemeClr val="bg1"/>
                </a:solidFill>
                <a:latin typeface="Times New Roman" pitchFamily="18" charset="0"/>
                <a:cs typeface="Times New Roman" pitchFamily="18" charset="0"/>
              </a:rPr>
              <a:t>”</a:t>
            </a:r>
          </a:p>
          <a:p>
            <a:pPr>
              <a:defRPr/>
            </a:pPr>
            <a:r>
              <a:rPr lang="en-US" sz="2400" dirty="0">
                <a:solidFill>
                  <a:schemeClr val="bg1"/>
                </a:solidFill>
                <a:latin typeface="Times New Roman" pitchFamily="18" charset="0"/>
                <a:cs typeface="Times New Roman" pitchFamily="18" charset="0"/>
              </a:rPr>
              <a:t>In secondary tenses, however, a Greek verb adds an </a:t>
            </a:r>
            <a:r>
              <a:rPr lang="en-US" sz="2400" dirty="0">
                <a:solidFill>
                  <a:srgbClr val="FFFF00"/>
                </a:solidFill>
                <a:latin typeface="Times New Roman" pitchFamily="18" charset="0"/>
                <a:cs typeface="Times New Roman" pitchFamily="18" charset="0"/>
              </a:rPr>
              <a:t>augment</a:t>
            </a:r>
            <a:r>
              <a:rPr lang="en-US" sz="2400" dirty="0">
                <a:solidFill>
                  <a:schemeClr val="bg1"/>
                </a:solidFill>
                <a:latin typeface="Times New Roman" pitchFamily="18" charset="0"/>
                <a:cs typeface="Times New Roman" pitchFamily="18" charset="0"/>
              </a:rPr>
              <a:t> to the beginning of the stem. </a:t>
            </a:r>
          </a:p>
          <a:p>
            <a:pPr marL="457200" lvl="1" indent="0" algn="ctr">
              <a:buNone/>
              <a:defRPr/>
            </a:pPr>
            <a:r>
              <a:rPr lang="el-GR" sz="2400" u="sng" dirty="0">
                <a:solidFill>
                  <a:srgbClr val="FFFF00"/>
                </a:solidFill>
                <a:latin typeface="Palatino Linotype" pitchFamily="18" charset="0"/>
                <a:cs typeface="Times New Roman" pitchFamily="18" charset="0"/>
              </a:rPr>
              <a:t>ἐ</a:t>
            </a:r>
            <a:r>
              <a:rPr lang="el-GR" sz="2400" dirty="0">
                <a:solidFill>
                  <a:srgbClr val="FFFF00"/>
                </a:solidFill>
                <a:latin typeface="Palatino Linotype" pitchFamily="18" charset="0"/>
                <a:cs typeface="Times New Roman" pitchFamily="18" charset="0"/>
              </a:rPr>
              <a:t>λαβ</a:t>
            </a:r>
            <a:r>
              <a:rPr lang="en-US" sz="2400" dirty="0">
                <a:solidFill>
                  <a:schemeClr val="bg1"/>
                </a:solidFill>
                <a:latin typeface="Times New Roman" pitchFamily="18" charset="0"/>
                <a:cs typeface="Times New Roman" pitchFamily="18" charset="0"/>
              </a:rPr>
              <a:t> = “</a:t>
            </a:r>
            <a:r>
              <a:rPr lang="en-US" sz="2400" dirty="0">
                <a:solidFill>
                  <a:srgbClr val="FFFF00"/>
                </a:solidFill>
                <a:latin typeface="Times New Roman" pitchFamily="18" charset="0"/>
                <a:cs typeface="Times New Roman" pitchFamily="18" charset="0"/>
              </a:rPr>
              <a:t>take</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(secondary indicative)</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1438643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λαβ</a:t>
            </a:r>
            <a:r>
              <a:rPr lang="el-GR" dirty="0" smtClean="0">
                <a:solidFill>
                  <a:srgbClr val="FFFF00"/>
                </a:solidFill>
                <a:latin typeface="Palatino Linotype" pitchFamily="18" charset="0"/>
                <a:cs typeface="Times New Roman" pitchFamily="18" charset="0"/>
              </a:rPr>
              <a:t>ον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λαβ</a:t>
            </a:r>
            <a:r>
              <a:rPr lang="el-GR" dirty="0" smtClean="0">
                <a:solidFill>
                  <a:srgbClr val="FFFF00"/>
                </a:solidFill>
                <a:latin typeface="Palatino Linotype" pitchFamily="18" charset="0"/>
                <a:cs typeface="Times New Roman" pitchFamily="18" charset="0"/>
              </a:rPr>
              <a:t>ες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λαβ</a:t>
            </a:r>
            <a:r>
              <a:rPr lang="el-GR" dirty="0" smtClean="0">
                <a:solidFill>
                  <a:srgbClr val="FFFF00"/>
                </a:solidFill>
                <a:latin typeface="Palatino Linotype" pitchFamily="18" charset="0"/>
                <a:cs typeface="Times New Roman" pitchFamily="18" charset="0"/>
              </a:rPr>
              <a:t>ε</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λάβ</a:t>
            </a:r>
            <a:r>
              <a:rPr lang="el-GR" dirty="0" smtClean="0">
                <a:solidFill>
                  <a:srgbClr val="FFFF00"/>
                </a:solidFill>
                <a:latin typeface="Palatino Linotype" pitchFamily="18" charset="0"/>
                <a:cs typeface="Times New Roman" pitchFamily="18" charset="0"/>
              </a:rPr>
              <a:t>ομεν</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λάβ</a:t>
            </a:r>
            <a:r>
              <a:rPr lang="el-GR" dirty="0" smtClean="0">
                <a:solidFill>
                  <a:srgbClr val="FFFF00"/>
                </a:solidFill>
                <a:latin typeface="Palatino Linotype" pitchFamily="18" charset="0"/>
                <a:cs typeface="Times New Roman" pitchFamily="18" charset="0"/>
              </a:rPr>
              <a:t>ετε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λαβ</a:t>
            </a:r>
            <a:r>
              <a:rPr lang="el-GR" dirty="0">
                <a:solidFill>
                  <a:srgbClr val="FFFF00"/>
                </a:solidFill>
                <a:latin typeface="Palatino Linotype" pitchFamily="18" charset="0"/>
                <a:cs typeface="Times New Roman" pitchFamily="18" charset="0"/>
              </a:rPr>
              <a:t>ον</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Aorist Indicative </a:t>
            </a:r>
            <a:r>
              <a:rPr lang="en-US" sz="2000" dirty="0">
                <a:solidFill>
                  <a:srgbClr val="FFFF00"/>
                </a:solidFill>
                <a:latin typeface="Times New Roman" pitchFamily="18" charset="0"/>
                <a:cs typeface="Times New Roman" pitchFamily="18" charset="0"/>
              </a:rPr>
              <a:t>Active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λαμβάνω</a:t>
            </a:r>
            <a:endParaRPr lang="en-US" sz="2000" dirty="0"/>
          </a:p>
        </p:txBody>
      </p:sp>
    </p:spTree>
    <p:extLst>
      <p:ext uri="{BB962C8B-B14F-4D97-AF65-F5344CB8AC3E}">
        <p14:creationId xmlns:p14="http://schemas.microsoft.com/office/powerpoint/2010/main" val="21201445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b="1" dirty="0" smtClean="0">
                <a:solidFill>
                  <a:srgbClr val="FFFF00"/>
                </a:solidFill>
                <a:latin typeface="Times New Roman" pitchFamily="18" charset="0"/>
                <a:cs typeface="Times New Roman" pitchFamily="18" charset="0"/>
              </a:rPr>
              <a:t>Building a Greek verb</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secondary endings </a:t>
            </a:r>
            <a:r>
              <a:rPr lang="en-US" sz="2400" dirty="0" smtClean="0">
                <a:solidFill>
                  <a:schemeClr val="bg1"/>
                </a:solidFill>
                <a:latin typeface="Times New Roman" pitchFamily="18" charset="0"/>
                <a:cs typeface="Times New Roman" pitchFamily="18" charset="0"/>
              </a:rPr>
              <a:t>of </a:t>
            </a: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verbs are as follows: </a:t>
            </a:r>
            <a:endParaRPr lang="el-GR" sz="2400" dirty="0" smtClean="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ν</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I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μεν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we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pl</a:t>
            </a:r>
            <a:r>
              <a:rPr lang="en-US" sz="2000" dirty="0" smtClean="0">
                <a:solidFill>
                  <a:schemeClr val="bg1"/>
                </a:solidFill>
                <a:latin typeface="Times New Roman" pitchFamily="18" charset="0"/>
                <a:cs typeface="Times New Roman" pitchFamily="18" charset="0"/>
              </a:rPr>
              <a:t>) </a:t>
            </a:r>
          </a:p>
          <a:p>
            <a:pPr>
              <a:defRPr/>
            </a:pPr>
            <a:r>
              <a:rPr lang="en-US" sz="2000" dirty="0" smtClean="0">
                <a:solidFill>
                  <a:schemeClr val="bg1"/>
                </a:solidFill>
                <a:latin typeface="Times New Roman" pitchFamily="18" charset="0"/>
                <a:cs typeface="Times New Roman" pitchFamily="18" charset="0"/>
              </a:rPr>
              <a:t>-</a:t>
            </a:r>
            <a:r>
              <a:rPr lang="el-GR" sz="2400" b="1" dirty="0" smtClean="0">
                <a:solidFill>
                  <a:srgbClr val="FFFF00"/>
                </a:solidFill>
                <a:latin typeface="Palatino Linotype" pitchFamily="18" charset="0"/>
                <a:cs typeface="Times New Roman" pitchFamily="18" charset="0"/>
              </a:rPr>
              <a:t>ς</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you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smtClean="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τε</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y’all (2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a:defRPr/>
            </a:pPr>
            <a:r>
              <a:rPr lang="en-US" sz="2000" dirty="0" smtClean="0">
                <a:solidFill>
                  <a:schemeClr val="bg1"/>
                </a:solidFill>
                <a:latin typeface="Times New Roman" pitchFamily="18" charset="0"/>
                <a:cs typeface="Times New Roman" pitchFamily="18" charset="0"/>
              </a:rPr>
              <a:t>-</a:t>
            </a:r>
            <a:r>
              <a:rPr lang="en-US" sz="24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(s)he, it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smtClean="0">
                <a:solidFill>
                  <a:schemeClr val="bg1"/>
                </a:solidFill>
                <a:latin typeface="Times New Roman" pitchFamily="18" charset="0"/>
                <a:cs typeface="Times New Roman" pitchFamily="18" charset="0"/>
              </a:rPr>
              <a:t>sg</a:t>
            </a:r>
            <a:r>
              <a:rPr lang="en-US" sz="2000" dirty="0">
                <a:solidFill>
                  <a:schemeClr val="bg1"/>
                </a:solidFill>
                <a:latin typeface="Times New Roman" pitchFamily="18" charset="0"/>
                <a:cs typeface="Times New Roman" pitchFamily="18" charset="0"/>
              </a:rPr>
              <a:t>) </a:t>
            </a:r>
            <a:r>
              <a:rPr lang="el-GR" sz="20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σαν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they (3</a:t>
            </a:r>
            <a:r>
              <a:rPr lang="en-US" sz="2000" baseline="30000" dirty="0" smtClean="0">
                <a:solidFill>
                  <a:schemeClr val="bg1"/>
                </a:solidFill>
                <a:latin typeface="Times New Roman" pitchFamily="18" charset="0"/>
                <a:cs typeface="Times New Roman" pitchFamily="18" charset="0"/>
              </a:rPr>
              <a:t>rd</a:t>
            </a:r>
            <a:r>
              <a:rPr lang="en-US" sz="2000" dirty="0" smtClean="0">
                <a:solidFill>
                  <a:schemeClr val="bg1"/>
                </a:solidFill>
                <a:latin typeface="Times New Roman" pitchFamily="18" charset="0"/>
                <a:cs typeface="Times New Roman" pitchFamily="18" charset="0"/>
              </a:rPr>
              <a:t> </a:t>
            </a:r>
            <a:r>
              <a:rPr lang="en-US" sz="2000" dirty="0" err="1">
                <a:solidFill>
                  <a:schemeClr val="bg1"/>
                </a:solidFill>
                <a:latin typeface="Times New Roman" pitchFamily="18" charset="0"/>
                <a:cs typeface="Times New Roman" pitchFamily="18" charset="0"/>
              </a:rPr>
              <a:t>pl</a:t>
            </a:r>
            <a:r>
              <a:rPr lang="en-US" sz="2000" dirty="0">
                <a:solidFill>
                  <a:schemeClr val="bg1"/>
                </a:solidFill>
                <a:latin typeface="Times New Roman" pitchFamily="18" charset="0"/>
                <a:cs typeface="Times New Roman" pitchFamily="18" charset="0"/>
              </a:rPr>
              <a:t>) </a:t>
            </a:r>
            <a:endParaRPr lang="en-US" sz="2000" dirty="0" smtClean="0">
              <a:solidFill>
                <a:schemeClr val="bg1"/>
              </a:solidFill>
              <a:latin typeface="Times New Roman" pitchFamily="18" charset="0"/>
              <a:cs typeface="Times New Roman" pitchFamily="18" charset="0"/>
            </a:endParaRPr>
          </a:p>
          <a:p>
            <a:pPr marL="0" indent="0" algn="ctr">
              <a:buNone/>
              <a:defRPr/>
            </a:pPr>
            <a:endParaRPr lang="el-GR" sz="2400" dirty="0" smtClean="0">
              <a:solidFill>
                <a:schemeClr val="bg1"/>
              </a:solidFill>
              <a:latin typeface="Times New Roman" pitchFamily="18" charset="0"/>
              <a:cs typeface="Times New Roman" pitchFamily="18" charset="0"/>
            </a:endParaRPr>
          </a:p>
          <a:p>
            <a:pPr marL="0" indent="0" algn="ctr">
              <a:buNone/>
              <a:defRPr/>
            </a:pPr>
            <a:r>
              <a:rPr lang="en-US" sz="2400" dirty="0" smtClean="0">
                <a:solidFill>
                  <a:schemeClr val="bg1"/>
                </a:solidFill>
                <a:latin typeface="Times New Roman" pitchFamily="18" charset="0"/>
                <a:cs typeface="Times New Roman" pitchFamily="18" charset="0"/>
              </a:rPr>
              <a:t>Notice that the </a:t>
            </a:r>
            <a:r>
              <a:rPr lang="en-US" sz="2400" dirty="0" smtClean="0">
                <a:solidFill>
                  <a:srgbClr val="FFFF00"/>
                </a:solidFill>
                <a:latin typeface="Times New Roman" pitchFamily="18" charset="0"/>
                <a:cs typeface="Times New Roman" pitchFamily="18" charset="0"/>
              </a:rPr>
              <a:t>3</a:t>
            </a:r>
            <a:r>
              <a:rPr lang="en-US" sz="2400" baseline="30000" dirty="0" smtClean="0">
                <a:solidFill>
                  <a:srgbClr val="FFFF00"/>
                </a:solidFill>
                <a:latin typeface="Times New Roman" pitchFamily="18" charset="0"/>
                <a:cs typeface="Times New Roman" pitchFamily="18" charset="0"/>
              </a:rPr>
              <a:t>rd</a:t>
            </a:r>
            <a:r>
              <a:rPr lang="en-US" sz="2400" dirty="0" smtClean="0">
                <a:solidFill>
                  <a:srgbClr val="FFFF00"/>
                </a:solidFill>
                <a:latin typeface="Times New Roman" pitchFamily="18" charset="0"/>
                <a:cs typeface="Times New Roman" pitchFamily="18" charset="0"/>
              </a:rPr>
              <a:t> person singular </a:t>
            </a:r>
            <a:r>
              <a:rPr lang="en-US" sz="2400" dirty="0" smtClean="0">
                <a:solidFill>
                  <a:schemeClr val="bg1"/>
                </a:solidFill>
                <a:latin typeface="Times New Roman" pitchFamily="18" charset="0"/>
                <a:cs typeface="Times New Roman" pitchFamily="18" charset="0"/>
              </a:rPr>
              <a:t>has </a:t>
            </a:r>
            <a:r>
              <a:rPr lang="en-US" sz="2400" dirty="0" smtClean="0">
                <a:solidFill>
                  <a:srgbClr val="FFFF00"/>
                </a:solidFill>
                <a:latin typeface="Times New Roman" pitchFamily="18" charset="0"/>
                <a:cs typeface="Times New Roman" pitchFamily="18" charset="0"/>
              </a:rPr>
              <a:t>no ending</a:t>
            </a:r>
            <a:r>
              <a:rPr lang="en-US" sz="2400" dirty="0" smtClean="0">
                <a:solidFill>
                  <a:schemeClr val="bg1"/>
                </a:solidFill>
                <a:latin typeface="Times New Roman" pitchFamily="18" charset="0"/>
                <a:cs typeface="Times New Roman" pitchFamily="18" charset="0"/>
              </a:rPr>
              <a:t>, </a:t>
            </a:r>
          </a:p>
          <a:p>
            <a:pPr marL="0" indent="0" algn="ctr">
              <a:buNone/>
              <a:defRPr/>
            </a:pPr>
            <a:r>
              <a:rPr lang="en-US" sz="2400" dirty="0" smtClean="0">
                <a:solidFill>
                  <a:schemeClr val="bg1"/>
                </a:solidFill>
                <a:latin typeface="Times New Roman" pitchFamily="18" charset="0"/>
                <a:cs typeface="Times New Roman" pitchFamily="18" charset="0"/>
              </a:rPr>
              <a:t>so this form simply stops </a:t>
            </a:r>
          </a:p>
          <a:p>
            <a:pPr marL="0" indent="0" algn="ctr">
              <a:buNone/>
              <a:defRPr/>
            </a:pPr>
            <a:r>
              <a:rPr lang="en-US" sz="2400" dirty="0" smtClean="0">
                <a:solidFill>
                  <a:schemeClr val="bg1"/>
                </a:solidFill>
                <a:latin typeface="Times New Roman" pitchFamily="18" charset="0"/>
                <a:cs typeface="Times New Roman" pitchFamily="18" charset="0"/>
              </a:rPr>
              <a:t>with the ending of the verb’s present stem. </a:t>
            </a:r>
            <a:endParaRPr lang="en-US" sz="2400" dirty="0">
              <a:solidFill>
                <a:schemeClr val="bg1"/>
              </a:solidFill>
              <a:latin typeface="Times New Roman" pitchFamily="18" charset="0"/>
              <a:cs typeface="Times New Roman" pitchFamily="18" charset="0"/>
            </a:endParaRPr>
          </a:p>
          <a:p>
            <a:pPr>
              <a:buNone/>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221359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Conjugating a Greek verb</a:t>
            </a:r>
            <a:endParaRPr lang="en-US" sz="2800" dirty="0">
              <a:solidFill>
                <a:schemeClr val="bg1"/>
              </a:solidFill>
              <a:latin typeface="Times New Roman" pitchFamily="18" charset="0"/>
              <a:cs typeface="Times New Roman" pitchFamily="18" charset="0"/>
            </a:endParaRPr>
          </a:p>
          <a:p>
            <a:pPr marL="400050" lvl="1" indent="0">
              <a:buNone/>
              <a:defRPr/>
            </a:pPr>
            <a:r>
              <a:rPr lang="en-US" sz="2000" dirty="0" smtClean="0">
                <a:solidFill>
                  <a:schemeClr val="bg1"/>
                </a:solidFill>
                <a:latin typeface="Times New Roman" pitchFamily="18" charset="0"/>
                <a:cs typeface="Times New Roman" pitchFamily="18" charset="0"/>
                <a:sym typeface="Wingdings" pitchFamily="2" charset="2"/>
              </a:rPr>
              <a:t>Note these two verbs, </a:t>
            </a:r>
          </a:p>
          <a:p>
            <a:pPr marL="400050" lvl="1" indent="0">
              <a:buNone/>
              <a:defRPr/>
            </a:pPr>
            <a:r>
              <a:rPr lang="en-US" sz="2000" dirty="0" smtClean="0">
                <a:solidFill>
                  <a:schemeClr val="bg1"/>
                </a:solidFill>
                <a:latin typeface="Times New Roman" pitchFamily="18" charset="0"/>
                <a:cs typeface="Times New Roman" pitchFamily="18" charset="0"/>
                <a:sym typeface="Wingdings" pitchFamily="2" charset="2"/>
              </a:rPr>
              <a:t>which both expand their stems in the present tense, </a:t>
            </a:r>
          </a:p>
          <a:p>
            <a:pPr marL="400050" lvl="1" indent="0">
              <a:buNone/>
              <a:defRPr/>
            </a:pPr>
            <a:r>
              <a:rPr lang="en-US" sz="2000" dirty="0" smtClean="0">
                <a:solidFill>
                  <a:schemeClr val="bg1"/>
                </a:solidFill>
                <a:latin typeface="Times New Roman" pitchFamily="18" charset="0"/>
                <a:cs typeface="Times New Roman" pitchFamily="18" charset="0"/>
                <a:sym typeface="Wingdings" pitchFamily="2" charset="2"/>
              </a:rPr>
              <a:t>are deponent in the future tense, </a:t>
            </a:r>
          </a:p>
          <a:p>
            <a:pPr marL="400050" lvl="1" indent="0">
              <a:buNone/>
              <a:defRPr/>
            </a:pPr>
            <a:r>
              <a:rPr lang="en-US" sz="2000" dirty="0" smtClean="0">
                <a:solidFill>
                  <a:schemeClr val="bg1"/>
                </a:solidFill>
                <a:latin typeface="Times New Roman" pitchFamily="18" charset="0"/>
                <a:cs typeface="Times New Roman" pitchFamily="18" charset="0"/>
                <a:sym typeface="Wingdings" pitchFamily="2" charset="2"/>
              </a:rPr>
              <a:t>and are regular </a:t>
            </a:r>
            <a:r>
              <a:rPr lang="en-US" sz="2000" dirty="0">
                <a:solidFill>
                  <a:schemeClr val="bg1"/>
                </a:solidFill>
                <a:latin typeface="Times New Roman" pitchFamily="18" charset="0"/>
                <a:cs typeface="Times New Roman" pitchFamily="18" charset="0"/>
              </a:rPr>
              <a:t>-</a:t>
            </a:r>
            <a:r>
              <a:rPr lang="el-GR" sz="2000" b="1" dirty="0">
                <a:solidFill>
                  <a:srgbClr val="FFFF00"/>
                </a:solidFill>
                <a:latin typeface="Palatino Linotype" pitchFamily="18" charset="0"/>
                <a:cs typeface="Times New Roman" pitchFamily="18" charset="0"/>
              </a:rPr>
              <a:t>μι</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sym typeface="Wingdings" pitchFamily="2" charset="2"/>
              </a:rPr>
              <a:t>verbs in the aorist.</a:t>
            </a:r>
          </a:p>
          <a:p>
            <a:pPr>
              <a:defRPr/>
            </a:pPr>
            <a:r>
              <a:rPr lang="el-GR" sz="2400" dirty="0" smtClean="0">
                <a:solidFill>
                  <a:schemeClr val="bg1"/>
                </a:solidFill>
                <a:latin typeface="Palatino Linotype" pitchFamily="18" charset="0"/>
                <a:cs typeface="Times New Roman" pitchFamily="18" charset="0"/>
                <a:sym typeface="Wingdings" pitchFamily="2" charset="2"/>
              </a:rPr>
              <a:t>βη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u="sng" dirty="0">
                <a:solidFill>
                  <a:srgbClr val="FFFF00"/>
                </a:solidFill>
                <a:latin typeface="Palatino Linotype" pitchFamily="18" charset="0"/>
                <a:cs typeface="Times New Roman" pitchFamily="18" charset="0"/>
              </a:rPr>
              <a:t>βα</a:t>
            </a:r>
            <a:r>
              <a:rPr lang="el-GR" sz="2400" dirty="0">
                <a:solidFill>
                  <a:srgbClr val="FFFF00"/>
                </a:solidFill>
                <a:latin typeface="Palatino Linotype" pitchFamily="18" charset="0"/>
                <a:cs typeface="Times New Roman" pitchFamily="18" charset="0"/>
              </a:rPr>
              <a:t>ίνω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βή</a:t>
            </a:r>
            <a:r>
              <a:rPr lang="el-GR" sz="2400" dirty="0" smtClean="0">
                <a:solidFill>
                  <a:srgbClr val="FFFF00"/>
                </a:solidFill>
                <a:latin typeface="Palatino Linotype" pitchFamily="18" charset="0"/>
                <a:cs typeface="Times New Roman" pitchFamily="18" charset="0"/>
              </a:rPr>
              <a:t>σομαι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a:t>
            </a:r>
            <a:r>
              <a:rPr lang="el-GR" sz="2400" u="sng" dirty="0" smtClean="0">
                <a:solidFill>
                  <a:srgbClr val="FFFF00"/>
                </a:solidFill>
                <a:latin typeface="Palatino Linotype" pitchFamily="18" charset="0"/>
                <a:cs typeface="Times New Roman" pitchFamily="18" charset="0"/>
              </a:rPr>
              <a:t>βη</a:t>
            </a:r>
            <a:r>
              <a:rPr lang="el-GR" sz="2400" dirty="0" smtClean="0">
                <a:solidFill>
                  <a:srgbClr val="FFFF00"/>
                </a:solidFill>
                <a:latin typeface="Palatino Linotype" pitchFamily="18" charset="0"/>
                <a:cs typeface="Times New Roman" pitchFamily="18" charset="0"/>
              </a:rPr>
              <a:t>ν </a:t>
            </a:r>
            <a:r>
              <a:rPr lang="en-US" sz="2400" dirty="0">
                <a:solidFill>
                  <a:schemeClr val="bg1"/>
                </a:solidFill>
                <a:latin typeface="Times New Roman" pitchFamily="18" charset="0"/>
                <a:cs typeface="Times New Roman" pitchFamily="18" charset="0"/>
              </a:rPr>
              <a:t>walk, come, </a:t>
            </a:r>
            <a:r>
              <a:rPr lang="en-US" sz="2400" dirty="0" smtClean="0">
                <a:solidFill>
                  <a:schemeClr val="bg1"/>
                </a:solidFill>
                <a:latin typeface="Times New Roman" pitchFamily="18" charset="0"/>
                <a:cs typeface="Times New Roman" pitchFamily="18" charset="0"/>
              </a:rPr>
              <a:t>go</a:t>
            </a:r>
            <a:endParaRPr lang="el-GR" sz="24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γνω</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γι</a:t>
            </a:r>
            <a:r>
              <a:rPr lang="el-GR" sz="2400" u="sng" dirty="0" smtClean="0">
                <a:solidFill>
                  <a:srgbClr val="FFFF00"/>
                </a:solidFill>
                <a:latin typeface="Palatino Linotype" pitchFamily="18" charset="0"/>
                <a:cs typeface="Times New Roman" pitchFamily="18" charset="0"/>
              </a:rPr>
              <a:t>γνώ</a:t>
            </a:r>
            <a:r>
              <a:rPr lang="el-GR" sz="2400" dirty="0" smtClean="0">
                <a:solidFill>
                  <a:srgbClr val="FFFF00"/>
                </a:solidFill>
                <a:latin typeface="Palatino Linotype" pitchFamily="18" charset="0"/>
                <a:cs typeface="Times New Roman" pitchFamily="18" charset="0"/>
              </a:rPr>
              <a:t>σκω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γνώ</a:t>
            </a:r>
            <a:r>
              <a:rPr lang="el-GR" sz="2400" dirty="0" smtClean="0">
                <a:solidFill>
                  <a:srgbClr val="FFFF00"/>
                </a:solidFill>
                <a:latin typeface="Palatino Linotype" pitchFamily="18" charset="0"/>
                <a:cs typeface="Times New Roman" pitchFamily="18" charset="0"/>
              </a:rPr>
              <a:t>σομαι ἔ</a:t>
            </a:r>
            <a:r>
              <a:rPr lang="el-GR" sz="2400" u="sng" dirty="0" smtClean="0">
                <a:solidFill>
                  <a:srgbClr val="FFFF00"/>
                </a:solidFill>
                <a:latin typeface="Palatino Linotype" pitchFamily="18" charset="0"/>
                <a:cs typeface="Times New Roman" pitchFamily="18" charset="0"/>
              </a:rPr>
              <a:t>γνω</a:t>
            </a:r>
            <a:r>
              <a:rPr lang="el-GR" sz="2400" dirty="0" smtClean="0">
                <a:solidFill>
                  <a:srgbClr val="FFFF00"/>
                </a:solidFill>
                <a:latin typeface="Palatino Linotype" pitchFamily="18" charset="0"/>
                <a:cs typeface="Times New Roman" pitchFamily="18" charset="0"/>
              </a:rPr>
              <a:t>ν </a:t>
            </a:r>
            <a:r>
              <a:rPr lang="en-US" sz="2400" dirty="0">
                <a:solidFill>
                  <a:schemeClr val="bg1"/>
                </a:solidFill>
                <a:latin typeface="Times New Roman" pitchFamily="18" charset="0"/>
                <a:cs typeface="Times New Roman" pitchFamily="18" charset="0"/>
              </a:rPr>
              <a:t>know, </a:t>
            </a:r>
            <a:r>
              <a:rPr lang="en-US" sz="2400" dirty="0" smtClean="0">
                <a:solidFill>
                  <a:schemeClr val="bg1"/>
                </a:solidFill>
                <a:latin typeface="Times New Roman" pitchFamily="18" charset="0"/>
                <a:cs typeface="Times New Roman" pitchFamily="18" charset="0"/>
              </a:rPr>
              <a:t>learn, </a:t>
            </a:r>
            <a:r>
              <a:rPr lang="en-US" sz="2400" dirty="0">
                <a:solidFill>
                  <a:schemeClr val="bg1"/>
                </a:solidFill>
                <a:latin typeface="Times New Roman" pitchFamily="18" charset="0"/>
                <a:cs typeface="Times New Roman" pitchFamily="18" charset="0"/>
              </a:rPr>
              <a:t>think </a:t>
            </a:r>
            <a:endParaRPr lang="en-US" sz="2400" dirty="0" smtClean="0">
              <a:solidFill>
                <a:schemeClr val="bg1"/>
              </a:solidFill>
              <a:latin typeface="Times New Roman" pitchFamily="18" charset="0"/>
              <a:cs typeface="Times New Roman" pitchFamily="18" charset="0"/>
            </a:endParaRPr>
          </a:p>
          <a:p>
            <a:pPr marL="400050" lvl="1" indent="0">
              <a:buNone/>
              <a:defRPr/>
            </a:pPr>
            <a:r>
              <a:rPr lang="en-US" sz="2000" dirty="0">
                <a:solidFill>
                  <a:schemeClr val="bg1"/>
                </a:solidFill>
                <a:latin typeface="Times New Roman" pitchFamily="18" charset="0"/>
                <a:cs typeface="Times New Roman" pitchFamily="18" charset="0"/>
                <a:sym typeface="Wingdings" pitchFamily="2" charset="2"/>
              </a:rPr>
              <a:t>Note </a:t>
            </a:r>
            <a:r>
              <a:rPr lang="en-US" sz="2000" dirty="0" smtClean="0">
                <a:solidFill>
                  <a:schemeClr val="bg1"/>
                </a:solidFill>
                <a:latin typeface="Times New Roman" pitchFamily="18" charset="0"/>
                <a:cs typeface="Times New Roman" pitchFamily="18" charset="0"/>
                <a:sym typeface="Wingdings" pitchFamily="2" charset="2"/>
              </a:rPr>
              <a:t>this verb, </a:t>
            </a:r>
            <a:endParaRPr lang="en-US" sz="2000" dirty="0">
              <a:solidFill>
                <a:schemeClr val="bg1"/>
              </a:solidFill>
              <a:latin typeface="Times New Roman" pitchFamily="18" charset="0"/>
              <a:cs typeface="Times New Roman" pitchFamily="18" charset="0"/>
              <a:sym typeface="Wingdings" pitchFamily="2" charset="2"/>
            </a:endParaRPr>
          </a:p>
          <a:p>
            <a:pPr marL="400050" lvl="1" indent="0">
              <a:buNone/>
              <a:defRPr/>
            </a:pPr>
            <a:r>
              <a:rPr lang="en-US" sz="2000" dirty="0">
                <a:solidFill>
                  <a:schemeClr val="bg1"/>
                </a:solidFill>
                <a:latin typeface="Times New Roman" pitchFamily="18" charset="0"/>
                <a:cs typeface="Times New Roman" pitchFamily="18" charset="0"/>
                <a:sym typeface="Wingdings" pitchFamily="2" charset="2"/>
              </a:rPr>
              <a:t>which </a:t>
            </a:r>
            <a:r>
              <a:rPr lang="en-US" sz="2000" dirty="0" smtClean="0">
                <a:solidFill>
                  <a:schemeClr val="bg1"/>
                </a:solidFill>
                <a:latin typeface="Times New Roman" pitchFamily="18" charset="0"/>
                <a:cs typeface="Times New Roman" pitchFamily="18" charset="0"/>
                <a:sym typeface="Wingdings" pitchFamily="2" charset="2"/>
              </a:rPr>
              <a:t>is deponent </a:t>
            </a:r>
            <a:r>
              <a:rPr lang="en-US" sz="2000" dirty="0">
                <a:solidFill>
                  <a:schemeClr val="bg1"/>
                </a:solidFill>
                <a:latin typeface="Times New Roman" pitchFamily="18" charset="0"/>
                <a:cs typeface="Times New Roman" pitchFamily="18" charset="0"/>
                <a:sym typeface="Wingdings" pitchFamily="2" charset="2"/>
              </a:rPr>
              <a:t>in </a:t>
            </a:r>
            <a:r>
              <a:rPr lang="en-US" sz="2000" dirty="0" smtClean="0">
                <a:solidFill>
                  <a:schemeClr val="bg1"/>
                </a:solidFill>
                <a:latin typeface="Times New Roman" pitchFamily="18" charset="0"/>
                <a:cs typeface="Times New Roman" pitchFamily="18" charset="0"/>
                <a:sym typeface="Wingdings" pitchFamily="2" charset="2"/>
              </a:rPr>
              <a:t>the present and </a:t>
            </a:r>
            <a:r>
              <a:rPr lang="en-US" sz="2000" dirty="0">
                <a:solidFill>
                  <a:schemeClr val="bg1"/>
                </a:solidFill>
                <a:latin typeface="Times New Roman" pitchFamily="18" charset="0"/>
                <a:cs typeface="Times New Roman" pitchFamily="18" charset="0"/>
                <a:sym typeface="Wingdings" pitchFamily="2" charset="2"/>
              </a:rPr>
              <a:t>future </a:t>
            </a:r>
            <a:r>
              <a:rPr lang="en-US" sz="2000" dirty="0" smtClean="0">
                <a:solidFill>
                  <a:schemeClr val="bg1"/>
                </a:solidFill>
                <a:latin typeface="Times New Roman" pitchFamily="18" charset="0"/>
                <a:cs typeface="Times New Roman" pitchFamily="18" charset="0"/>
                <a:sym typeface="Wingdings" pitchFamily="2" charset="2"/>
              </a:rPr>
              <a:t>tenses, </a:t>
            </a:r>
            <a:endParaRPr lang="en-US" sz="2000" dirty="0">
              <a:solidFill>
                <a:schemeClr val="bg1"/>
              </a:solidFill>
              <a:latin typeface="Times New Roman" pitchFamily="18" charset="0"/>
              <a:cs typeface="Times New Roman" pitchFamily="18" charset="0"/>
              <a:sym typeface="Wingdings" pitchFamily="2" charset="2"/>
            </a:endParaRPr>
          </a:p>
          <a:p>
            <a:pPr marL="400050" lvl="1" indent="0">
              <a:buNone/>
              <a:defRPr/>
            </a:pPr>
            <a:r>
              <a:rPr lang="en-US" sz="2000" dirty="0">
                <a:solidFill>
                  <a:schemeClr val="bg1"/>
                </a:solidFill>
                <a:latin typeface="Times New Roman" pitchFamily="18" charset="0"/>
                <a:cs typeface="Times New Roman" pitchFamily="18" charset="0"/>
                <a:sym typeface="Wingdings" pitchFamily="2" charset="2"/>
              </a:rPr>
              <a:t>and a</a:t>
            </a:r>
            <a:r>
              <a:rPr lang="en-US" sz="2000" dirty="0" smtClean="0">
                <a:solidFill>
                  <a:schemeClr val="bg1"/>
                </a:solidFill>
                <a:latin typeface="Times New Roman" pitchFamily="18" charset="0"/>
                <a:cs typeface="Times New Roman" pitchFamily="18" charset="0"/>
                <a:sym typeface="Wingdings" pitchFamily="2" charset="2"/>
              </a:rPr>
              <a:t> </a:t>
            </a:r>
            <a:r>
              <a:rPr lang="en-US" sz="2000" dirty="0">
                <a:solidFill>
                  <a:schemeClr val="bg1"/>
                </a:solidFill>
                <a:latin typeface="Times New Roman" pitchFamily="18" charset="0"/>
                <a:cs typeface="Times New Roman" pitchFamily="18" charset="0"/>
                <a:sym typeface="Wingdings" pitchFamily="2" charset="2"/>
              </a:rPr>
              <a:t>regular </a:t>
            </a:r>
            <a:r>
              <a:rPr lang="en-US" sz="2000" dirty="0">
                <a:solidFill>
                  <a:schemeClr val="bg1"/>
                </a:solidFill>
                <a:latin typeface="Times New Roman" pitchFamily="18" charset="0"/>
                <a:cs typeface="Times New Roman" pitchFamily="18" charset="0"/>
              </a:rPr>
              <a:t>-</a:t>
            </a:r>
            <a:r>
              <a:rPr lang="el-GR" sz="2000" b="1" dirty="0">
                <a:solidFill>
                  <a:srgbClr val="FFFF00"/>
                </a:solidFill>
                <a:latin typeface="Palatino Linotype" pitchFamily="18" charset="0"/>
                <a:cs typeface="Times New Roman" pitchFamily="18" charset="0"/>
              </a:rPr>
              <a:t>μι</a:t>
            </a:r>
            <a:r>
              <a:rPr lang="en-US"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sym typeface="Wingdings" pitchFamily="2" charset="2"/>
              </a:rPr>
              <a:t>verb </a:t>
            </a:r>
            <a:r>
              <a:rPr lang="en-US" sz="2000" dirty="0">
                <a:solidFill>
                  <a:schemeClr val="bg1"/>
                </a:solidFill>
                <a:latin typeface="Times New Roman" pitchFamily="18" charset="0"/>
                <a:cs typeface="Times New Roman" pitchFamily="18" charset="0"/>
                <a:sym typeface="Wingdings" pitchFamily="2" charset="2"/>
              </a:rPr>
              <a:t>in the aorist.</a:t>
            </a:r>
          </a:p>
          <a:p>
            <a:pPr>
              <a:defRPr/>
            </a:pPr>
            <a:r>
              <a:rPr lang="el-GR" sz="2400" dirty="0" smtClean="0">
                <a:solidFill>
                  <a:schemeClr val="bg1"/>
                </a:solidFill>
                <a:latin typeface="Palatino Linotype" pitchFamily="18" charset="0"/>
                <a:cs typeface="Times New Roman" pitchFamily="18" charset="0"/>
                <a:sym typeface="Wingdings" pitchFamily="2" charset="2"/>
              </a:rPr>
              <a:t>ἁλ</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u="sng" dirty="0" smtClean="0">
                <a:solidFill>
                  <a:srgbClr val="FFFF00"/>
                </a:solidFill>
                <a:latin typeface="Palatino Linotype" pitchFamily="18" charset="0"/>
                <a:cs typeface="Times New Roman" pitchFamily="18" charset="0"/>
              </a:rPr>
              <a:t>ἁλ</a:t>
            </a:r>
            <a:r>
              <a:rPr lang="el-GR" sz="2400" dirty="0" smtClean="0">
                <a:solidFill>
                  <a:srgbClr val="FFFF00"/>
                </a:solidFill>
                <a:latin typeface="Palatino Linotype" pitchFamily="18" charset="0"/>
                <a:cs typeface="Times New Roman" pitchFamily="18" charset="0"/>
              </a:rPr>
              <a:t>ίσκομαι</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ἁλ</a:t>
            </a:r>
            <a:r>
              <a:rPr lang="el-GR" sz="2400" dirty="0" smtClean="0">
                <a:solidFill>
                  <a:srgbClr val="FFFF00"/>
                </a:solidFill>
                <a:latin typeface="Palatino Linotype" pitchFamily="18" charset="0"/>
                <a:cs typeface="Times New Roman" pitchFamily="18" charset="0"/>
              </a:rPr>
              <a:t>ώσομαι ἑ</a:t>
            </a:r>
            <a:r>
              <a:rPr lang="el-GR" sz="2400" u="sng" dirty="0" smtClean="0">
                <a:solidFill>
                  <a:srgbClr val="FFFF00"/>
                </a:solidFill>
                <a:latin typeface="Palatino Linotype" pitchFamily="18" charset="0"/>
                <a:cs typeface="Times New Roman" pitchFamily="18" charset="0"/>
              </a:rPr>
              <a:t>άλ</a:t>
            </a:r>
            <a:r>
              <a:rPr lang="el-GR" sz="2400" dirty="0" smtClean="0">
                <a:solidFill>
                  <a:srgbClr val="FFFF00"/>
                </a:solidFill>
                <a:latin typeface="Palatino Linotype" pitchFamily="18" charset="0"/>
                <a:cs typeface="Times New Roman" pitchFamily="18" charset="0"/>
              </a:rPr>
              <a:t>ων </a:t>
            </a:r>
            <a:r>
              <a:rPr lang="en-US" sz="2400" dirty="0" smtClean="0">
                <a:solidFill>
                  <a:schemeClr val="bg1"/>
                </a:solidFill>
                <a:latin typeface="Times New Roman" pitchFamily="18" charset="0"/>
                <a:cs typeface="Times New Roman" pitchFamily="18" charset="0"/>
              </a:rPr>
              <a:t>be captive</a:t>
            </a: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004573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βη</a:t>
            </a:r>
            <a:r>
              <a:rPr lang="el-GR" dirty="0" smtClean="0">
                <a:solidFill>
                  <a:srgbClr val="FFFF00"/>
                </a:solidFill>
                <a:latin typeface="Palatino Linotype" pitchFamily="18" charset="0"/>
                <a:cs typeface="Times New Roman" pitchFamily="18" charset="0"/>
              </a:rPr>
              <a:t>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βη</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βη</a:t>
            </a:r>
          </a:p>
          <a:p>
            <a:endParaRPr lang="el-GR" dirty="0">
              <a:solidFill>
                <a:schemeClr val="bg1"/>
              </a:solidFill>
              <a:latin typeface="Palatino Linotype" pitchFamily="18" charset="0"/>
              <a:cs typeface="Times New Roman" pitchFamily="18" charset="0"/>
            </a:endParaRPr>
          </a:p>
          <a:p>
            <a:pPr marL="0" indent="0">
              <a:buNone/>
            </a:pPr>
            <a:r>
              <a:rPr lang="en-US" sz="2000" dirty="0" smtClean="0">
                <a:solidFill>
                  <a:schemeClr val="bg1"/>
                </a:solidFill>
                <a:latin typeface="Times New Roman" pitchFamily="18" charset="0"/>
                <a:cs typeface="Times New Roman" pitchFamily="18" charset="0"/>
              </a:rPr>
              <a:t> </a:t>
            </a: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βη</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βη</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βη</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295400" y="6019800"/>
            <a:ext cx="6553200" cy="707886"/>
          </a:xfrm>
          <a:prstGeom prst="rect">
            <a:avLst/>
          </a:prstGeom>
          <a:noFill/>
        </p:spPr>
        <p:txBody>
          <a:bodyPr wrap="square" rtlCol="0">
            <a:spAutoFit/>
          </a:bodyPr>
          <a:lstStyle/>
          <a:p>
            <a:pPr algn="ctr">
              <a:buNone/>
              <a:defRPr/>
            </a:pPr>
            <a:r>
              <a:rPr lang="en-US" sz="2000" b="1" dirty="0">
                <a:solidFill>
                  <a:srgbClr val="FFFF00"/>
                </a:solidFill>
                <a:latin typeface="Times New Roman" pitchFamily="18" charset="0"/>
                <a:cs typeface="Times New Roman" pitchFamily="18" charset="0"/>
              </a:rPr>
              <a:t>Building a Greek Verb</a:t>
            </a:r>
            <a:endParaRPr lang="en-US" sz="2000" dirty="0">
              <a:solidFill>
                <a:schemeClr val="bg1"/>
              </a:solidFill>
              <a:latin typeface="Times New Roman" pitchFamily="18" charset="0"/>
              <a:cs typeface="Times New Roman" pitchFamily="18" charset="0"/>
            </a:endParaRPr>
          </a:p>
          <a:p>
            <a:pPr algn="ctr">
              <a:defRPr/>
            </a:pPr>
            <a:r>
              <a:rPr lang="en-US" sz="2000" dirty="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Active </a:t>
            </a:r>
            <a:r>
              <a:rPr lang="en-US" sz="2000" dirty="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βαίνω</a:t>
            </a:r>
            <a:r>
              <a:rPr lang="en-US" sz="2000" dirty="0" smtClean="0">
                <a:solidFill>
                  <a:srgbClr val="FFFF00"/>
                </a:solidFill>
                <a:latin typeface="Palatino Linotype" pitchFamily="18" charset="0"/>
                <a:cs typeface="Times New Roman" pitchFamily="18" charset="0"/>
              </a:rPr>
              <a:t> </a:t>
            </a:r>
            <a:endParaRPr lang="en-US" sz="2000" dirty="0"/>
          </a:p>
        </p:txBody>
      </p:sp>
    </p:spTree>
    <p:extLst>
      <p:ext uri="{BB962C8B-B14F-4D97-AF65-F5344CB8AC3E}">
        <p14:creationId xmlns:p14="http://schemas.microsoft.com/office/powerpoint/2010/main" val="115907256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γνω</a:t>
            </a:r>
            <a:r>
              <a:rPr lang="el-GR" dirty="0" smtClean="0">
                <a:solidFill>
                  <a:srgbClr val="FFFF00"/>
                </a:solidFill>
                <a:latin typeface="Palatino Linotype" pitchFamily="18" charset="0"/>
                <a:cs typeface="Times New Roman" pitchFamily="18" charset="0"/>
              </a:rPr>
              <a:t>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γνω</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a:solidFill>
                  <a:schemeClr val="bg1"/>
                </a:solidFill>
                <a:latin typeface="Palatino Linotype" pitchFamily="18" charset="0"/>
                <a:cs typeface="Times New Roman" pitchFamily="18" charset="0"/>
              </a:rPr>
              <a:t>γνω</a:t>
            </a:r>
            <a:endParaRPr lang="el-GR" dirty="0" smtClean="0">
              <a:solidFill>
                <a:schemeClr val="bg1"/>
              </a:solidFill>
              <a:latin typeface="Palatino Linotype" pitchFamily="18" charset="0"/>
              <a:cs typeface="Times New Roman" pitchFamily="18" charset="0"/>
            </a:endParaRPr>
          </a:p>
          <a:p>
            <a:endParaRPr lang="el-GR" dirty="0">
              <a:solidFill>
                <a:schemeClr val="bg1"/>
              </a:solidFill>
              <a:latin typeface="Palatino Linotype" pitchFamily="18" charset="0"/>
              <a:cs typeface="Times New Roman" pitchFamily="18" charset="0"/>
            </a:endParaRPr>
          </a:p>
          <a:p>
            <a:pPr marL="0" indent="0">
              <a:buNone/>
            </a:pPr>
            <a:r>
              <a:rPr lang="en-US" sz="2000" dirty="0" smtClean="0">
                <a:solidFill>
                  <a:schemeClr val="bg1"/>
                </a:solidFill>
                <a:latin typeface="Times New Roman" pitchFamily="18" charset="0"/>
                <a:cs typeface="Times New Roman" pitchFamily="18" charset="0"/>
              </a:rPr>
              <a:t> </a:t>
            </a: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γνω</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γνω</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γνω</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295400" y="6019800"/>
            <a:ext cx="6553200" cy="707886"/>
          </a:xfrm>
          <a:prstGeom prst="rect">
            <a:avLst/>
          </a:prstGeom>
          <a:noFill/>
        </p:spPr>
        <p:txBody>
          <a:bodyPr wrap="square" rtlCol="0">
            <a:spAutoFit/>
          </a:bodyPr>
          <a:lstStyle/>
          <a:p>
            <a:pPr algn="ctr">
              <a:buNone/>
              <a:defRPr/>
            </a:pPr>
            <a:r>
              <a:rPr lang="en-US" sz="2000" b="1" dirty="0">
                <a:solidFill>
                  <a:srgbClr val="FFFF00"/>
                </a:solidFill>
                <a:latin typeface="Times New Roman" pitchFamily="18" charset="0"/>
                <a:cs typeface="Times New Roman" pitchFamily="18" charset="0"/>
              </a:rPr>
              <a:t>Building a Greek Verb</a:t>
            </a:r>
            <a:endParaRPr lang="en-US" sz="2000" dirty="0">
              <a:solidFill>
                <a:schemeClr val="bg1"/>
              </a:solidFill>
              <a:latin typeface="Times New Roman" pitchFamily="18" charset="0"/>
              <a:cs typeface="Times New Roman" pitchFamily="18" charset="0"/>
            </a:endParaRPr>
          </a:p>
          <a:p>
            <a:pPr algn="ctr">
              <a:defRPr/>
            </a:pPr>
            <a:r>
              <a:rPr lang="en-US" sz="2000" dirty="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Active </a:t>
            </a:r>
            <a:r>
              <a:rPr lang="en-US" sz="2000" dirty="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γιγνώσκω</a:t>
            </a:r>
            <a:r>
              <a:rPr lang="en-US" sz="2000" dirty="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(GPH p. 162) </a:t>
            </a:r>
            <a:endParaRPr lang="en-US" sz="2000" dirty="0"/>
          </a:p>
        </p:txBody>
      </p:sp>
    </p:spTree>
    <p:extLst>
      <p:ext uri="{BB962C8B-B14F-4D97-AF65-F5344CB8AC3E}">
        <p14:creationId xmlns:p14="http://schemas.microsoft.com/office/powerpoint/2010/main" val="370507937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ἑ</a:t>
            </a:r>
            <a:r>
              <a:rPr lang="el-GR" dirty="0" smtClean="0">
                <a:solidFill>
                  <a:schemeClr val="bg1"/>
                </a:solidFill>
                <a:latin typeface="Palatino Linotype" pitchFamily="18" charset="0"/>
                <a:cs typeface="Times New Roman" pitchFamily="18" charset="0"/>
              </a:rPr>
              <a:t>άλω</a:t>
            </a:r>
            <a:r>
              <a:rPr lang="el-GR" dirty="0" smtClean="0">
                <a:solidFill>
                  <a:srgbClr val="FFFF00"/>
                </a:solidFill>
                <a:latin typeface="Palatino Linotype" pitchFamily="18" charset="0"/>
                <a:cs typeface="Times New Roman" pitchFamily="18" charset="0"/>
              </a:rPr>
              <a:t>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ἑ</a:t>
            </a:r>
            <a:r>
              <a:rPr lang="el-GR" dirty="0">
                <a:solidFill>
                  <a:schemeClr val="bg1"/>
                </a:solidFill>
                <a:latin typeface="Palatino Linotype" pitchFamily="18" charset="0"/>
                <a:cs typeface="Times New Roman" pitchFamily="18" charset="0"/>
              </a:rPr>
              <a:t>άλω</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ἑ</a:t>
            </a:r>
            <a:r>
              <a:rPr lang="el-GR" dirty="0">
                <a:solidFill>
                  <a:schemeClr val="bg1"/>
                </a:solidFill>
                <a:latin typeface="Palatino Linotype" pitchFamily="18" charset="0"/>
                <a:cs typeface="Times New Roman" pitchFamily="18" charset="0"/>
              </a:rPr>
              <a:t>άλω</a:t>
            </a:r>
            <a:endParaRPr lang="el-GR" dirty="0" smtClean="0">
              <a:solidFill>
                <a:schemeClr val="bg1"/>
              </a:solidFill>
              <a:latin typeface="Palatino Linotype" pitchFamily="18" charset="0"/>
              <a:cs typeface="Times New Roman" pitchFamily="18" charset="0"/>
            </a:endParaRPr>
          </a:p>
          <a:p>
            <a:endParaRPr lang="el-GR" dirty="0">
              <a:solidFill>
                <a:schemeClr val="bg1"/>
              </a:solidFill>
              <a:latin typeface="Palatino Linotype" pitchFamily="18" charset="0"/>
              <a:cs typeface="Times New Roman" pitchFamily="18" charset="0"/>
            </a:endParaRPr>
          </a:p>
          <a:p>
            <a:pPr marL="0" indent="0">
              <a:buNone/>
            </a:pPr>
            <a:r>
              <a:rPr lang="en-US" sz="2000" dirty="0" smtClean="0">
                <a:solidFill>
                  <a:schemeClr val="bg1"/>
                </a:solidFill>
                <a:latin typeface="Times New Roman" pitchFamily="18" charset="0"/>
                <a:cs typeface="Times New Roman" pitchFamily="18" charset="0"/>
              </a:rPr>
              <a:t> </a:t>
            </a:r>
          </a:p>
        </p:txBody>
      </p:sp>
      <p:sp>
        <p:nvSpPr>
          <p:cNvPr id="4" name="Content Placeholder 3"/>
          <p:cNvSpPr>
            <a:spLocks noGrp="1"/>
          </p:cNvSpPr>
          <p:nvPr>
            <p:ph sz="half" idx="2"/>
          </p:nvPr>
        </p:nvSpPr>
        <p:spPr/>
        <p:txBody>
          <a:bodyPr/>
          <a:lstStyle/>
          <a:p>
            <a:r>
              <a:rPr lang="el-GR" dirty="0">
                <a:solidFill>
                  <a:srgbClr val="FFFF00"/>
                </a:solidFill>
                <a:latin typeface="Palatino Linotype" pitchFamily="18" charset="0"/>
                <a:cs typeface="Times New Roman" pitchFamily="18" charset="0"/>
              </a:rPr>
              <a:t>ἑ</a:t>
            </a:r>
            <a:r>
              <a:rPr lang="el-GR" dirty="0">
                <a:solidFill>
                  <a:schemeClr val="bg1"/>
                </a:solidFill>
                <a:latin typeface="Palatino Linotype" pitchFamily="18" charset="0"/>
                <a:cs typeface="Times New Roman" pitchFamily="18" charset="0"/>
              </a:rPr>
              <a:t>άλω</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ἑ</a:t>
            </a:r>
            <a:r>
              <a:rPr lang="el-GR" dirty="0">
                <a:solidFill>
                  <a:schemeClr val="bg1"/>
                </a:solidFill>
                <a:latin typeface="Palatino Linotype" pitchFamily="18" charset="0"/>
                <a:cs typeface="Times New Roman" pitchFamily="18" charset="0"/>
              </a:rPr>
              <a:t>άλω</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ἑ</a:t>
            </a:r>
            <a:r>
              <a:rPr lang="el-GR" dirty="0">
                <a:solidFill>
                  <a:schemeClr val="bg1"/>
                </a:solidFill>
                <a:latin typeface="Palatino Linotype" pitchFamily="18" charset="0"/>
                <a:cs typeface="Times New Roman" pitchFamily="18" charset="0"/>
              </a:rPr>
              <a:t>άλω</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295400" y="6019800"/>
            <a:ext cx="6553200" cy="707886"/>
          </a:xfrm>
          <a:prstGeom prst="rect">
            <a:avLst/>
          </a:prstGeom>
          <a:noFill/>
        </p:spPr>
        <p:txBody>
          <a:bodyPr wrap="square" rtlCol="0">
            <a:spAutoFit/>
          </a:bodyPr>
          <a:lstStyle/>
          <a:p>
            <a:pPr algn="ctr">
              <a:buNone/>
              <a:defRPr/>
            </a:pPr>
            <a:r>
              <a:rPr lang="en-US" sz="2000" b="1" dirty="0">
                <a:solidFill>
                  <a:srgbClr val="FFFF00"/>
                </a:solidFill>
                <a:latin typeface="Times New Roman" pitchFamily="18" charset="0"/>
                <a:cs typeface="Times New Roman" pitchFamily="18" charset="0"/>
              </a:rPr>
              <a:t>Building a Greek Verb</a:t>
            </a:r>
            <a:endParaRPr lang="en-US" sz="2000" dirty="0">
              <a:solidFill>
                <a:schemeClr val="bg1"/>
              </a:solidFill>
              <a:latin typeface="Times New Roman" pitchFamily="18" charset="0"/>
              <a:cs typeface="Times New Roman" pitchFamily="18" charset="0"/>
            </a:endParaRPr>
          </a:p>
          <a:p>
            <a:pPr algn="ctr">
              <a:defRPr/>
            </a:pPr>
            <a:r>
              <a:rPr lang="en-US" sz="2000" dirty="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Active </a:t>
            </a:r>
            <a:r>
              <a:rPr lang="en-US" sz="2000" dirty="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ἁλίσκομαι </a:t>
            </a:r>
            <a:r>
              <a:rPr lang="el-GR"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6464903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a:buNone/>
              <a:defRPr/>
            </a:pPr>
            <a:r>
              <a:rPr lang="en-US" sz="2800" b="1" dirty="0" smtClean="0">
                <a:solidFill>
                  <a:srgbClr val="FFFF00"/>
                </a:solidFill>
                <a:latin typeface="Times New Roman" pitchFamily="18" charset="0"/>
                <a:cs typeface="Times New Roman" pitchFamily="18" charset="0"/>
              </a:rPr>
              <a:t>Unit 2 </a:t>
            </a:r>
            <a:r>
              <a:rPr lang="en-US" sz="2800" dirty="0" smtClean="0">
                <a:solidFill>
                  <a:schemeClr val="bg1"/>
                </a:solidFill>
                <a:latin typeface="Times New Roman" pitchFamily="18" charset="0"/>
                <a:cs typeface="Times New Roman" pitchFamily="18" charset="0"/>
              </a:rPr>
              <a:t>-</a:t>
            </a:r>
            <a:r>
              <a:rPr lang="el-GR" sz="2800" b="1" dirty="0">
                <a:solidFill>
                  <a:srgbClr val="FFFF00"/>
                </a:solidFill>
                <a:latin typeface="Palatino Linotype" pitchFamily="18" charset="0"/>
                <a:cs typeface="Times New Roman" pitchFamily="18" charset="0"/>
              </a:rPr>
              <a:t>μι</a:t>
            </a:r>
            <a:r>
              <a:rPr lang="en-US" sz="2800" dirty="0">
                <a:solidFill>
                  <a:schemeClr val="bg1"/>
                </a:solidFill>
                <a:latin typeface="Times New Roman" pitchFamily="18" charset="0"/>
                <a:cs typeface="Times New Roman" pitchFamily="18" charset="0"/>
              </a:rPr>
              <a:t> </a:t>
            </a:r>
            <a:r>
              <a:rPr lang="en-US" sz="2800" b="1" dirty="0" smtClean="0">
                <a:solidFill>
                  <a:srgbClr val="FFFF00"/>
                </a:solidFill>
                <a:latin typeface="Times New Roman" pitchFamily="18" charset="0"/>
                <a:cs typeface="Times New Roman" pitchFamily="18" charset="0"/>
                <a:sym typeface="Wingdings" pitchFamily="2" charset="2"/>
              </a:rPr>
              <a:t>verbs</a:t>
            </a:r>
            <a:r>
              <a:rPr lang="en-US" sz="2800" b="1" dirty="0" smtClean="0">
                <a:solidFill>
                  <a:srgbClr val="FFFF00"/>
                </a:solidFill>
                <a:latin typeface="Times New Roman" pitchFamily="18" charset="0"/>
                <a:cs typeface="Times New Roman" pitchFamily="18" charset="0"/>
              </a:rPr>
              <a:t>: </a:t>
            </a:r>
            <a:endParaRPr lang="en-US" sz="2800" dirty="0" smtClean="0">
              <a:solidFill>
                <a:schemeClr val="bg1"/>
              </a:solidFill>
              <a:latin typeface="Times New Roman" pitchFamily="18" charset="0"/>
              <a:cs typeface="Times New Roman" pitchFamily="18" charset="0"/>
            </a:endParaRPr>
          </a:p>
          <a:p>
            <a:pPr marL="0" indent="0">
              <a:buNone/>
              <a:defRPr/>
            </a:pPr>
            <a:r>
              <a:rPr lang="en-US" sz="2400" dirty="0" smtClean="0">
                <a:solidFill>
                  <a:schemeClr val="bg1"/>
                </a:solidFill>
                <a:latin typeface="Palatino Linotype" pitchFamily="18" charset="0"/>
                <a:cs typeface="Times New Roman" pitchFamily="18" charset="0"/>
                <a:sym typeface="Wingdings" pitchFamily="2" charset="2"/>
              </a:rPr>
              <a:t>Most </a:t>
            </a:r>
            <a:r>
              <a:rPr lang="en-US" sz="2400" dirty="0" smtClean="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verbs </a:t>
            </a:r>
            <a:r>
              <a:rPr lang="en-US" sz="2400" dirty="0" smtClean="0">
                <a:solidFill>
                  <a:schemeClr val="bg1"/>
                </a:solidFill>
                <a:latin typeface="Times New Roman" pitchFamily="18" charset="0"/>
                <a:cs typeface="Times New Roman" pitchFamily="18" charset="0"/>
                <a:sym typeface="Wingdings" pitchFamily="2" charset="2"/>
              </a:rPr>
              <a:t>have a 1</a:t>
            </a:r>
            <a:r>
              <a:rPr lang="en-US" sz="2400" baseline="30000" dirty="0" smtClean="0">
                <a:solidFill>
                  <a:schemeClr val="bg1"/>
                </a:solidFill>
                <a:latin typeface="Times New Roman" pitchFamily="18" charset="0"/>
                <a:cs typeface="Times New Roman" pitchFamily="18" charset="0"/>
                <a:sym typeface="Wingdings" pitchFamily="2" charset="2"/>
              </a:rPr>
              <a:t>st</a:t>
            </a:r>
            <a:r>
              <a:rPr lang="en-US" sz="2400" dirty="0" smtClean="0">
                <a:solidFill>
                  <a:schemeClr val="bg1"/>
                </a:solidFill>
                <a:latin typeface="Times New Roman" pitchFamily="18" charset="0"/>
                <a:cs typeface="Times New Roman" pitchFamily="18" charset="0"/>
                <a:sym typeface="Wingdings" pitchFamily="2" charset="2"/>
              </a:rPr>
              <a:t> (weak) aorist. </a:t>
            </a:r>
          </a:p>
          <a:p>
            <a:pPr marL="0" indent="0">
              <a:buNone/>
              <a:defRPr/>
            </a:pPr>
            <a:r>
              <a:rPr lang="en-US" sz="2400" dirty="0" smtClean="0">
                <a:solidFill>
                  <a:schemeClr val="bg1"/>
                </a:solidFill>
                <a:latin typeface="Times New Roman" pitchFamily="18" charset="0"/>
                <a:cs typeface="Times New Roman" pitchFamily="18" charset="0"/>
                <a:sym typeface="Wingdings" pitchFamily="2" charset="2"/>
              </a:rPr>
              <a:t>The verb </a:t>
            </a:r>
            <a:r>
              <a:rPr lang="el-GR" sz="2400" dirty="0" smtClean="0">
                <a:solidFill>
                  <a:srgbClr val="FFFF00"/>
                </a:solidFill>
                <a:latin typeface="Palatino Linotype" pitchFamily="18" charset="0"/>
                <a:cs typeface="Times New Roman" pitchFamily="18" charset="0"/>
                <a:sym typeface="Wingdings" pitchFamily="2" charset="2"/>
              </a:rPr>
              <a:t>εἰμί</a:t>
            </a:r>
            <a:r>
              <a:rPr lang="el-GR" sz="2400" dirty="0" smtClean="0">
                <a:solidFill>
                  <a:schemeClr val="bg1"/>
                </a:solidFill>
                <a:latin typeface="Times New Roman" pitchFamily="18" charset="0"/>
                <a:cs typeface="Times New Roman" pitchFamily="18" charset="0"/>
                <a:sym typeface="Wingdings" pitchFamily="2" charset="2"/>
              </a:rPr>
              <a:t> </a:t>
            </a:r>
            <a:r>
              <a:rPr lang="en-US" sz="2400" dirty="0" smtClean="0">
                <a:solidFill>
                  <a:schemeClr val="bg1"/>
                </a:solidFill>
                <a:latin typeface="Times New Roman" pitchFamily="18" charset="0"/>
                <a:cs typeface="Times New Roman" pitchFamily="18" charset="0"/>
                <a:sym typeface="Wingdings" pitchFamily="2" charset="2"/>
              </a:rPr>
              <a:t>has no aorist at all. </a:t>
            </a:r>
          </a:p>
          <a:p>
            <a:pPr marL="0" indent="0">
              <a:buNone/>
              <a:defRPr/>
            </a:pPr>
            <a:r>
              <a:rPr lang="en-US" sz="2400" dirty="0" smtClean="0">
                <a:solidFill>
                  <a:schemeClr val="bg1"/>
                </a:solidFill>
                <a:latin typeface="Times New Roman" pitchFamily="18" charset="0"/>
                <a:cs typeface="Times New Roman" pitchFamily="18" charset="0"/>
                <a:sym typeface="Wingdings" pitchFamily="2" charset="2"/>
              </a:rPr>
              <a:t>These four </a:t>
            </a:r>
            <a:r>
              <a:rPr lang="en-US" sz="2400" dirty="0" smtClean="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sym typeface="Wingdings" pitchFamily="2" charset="2"/>
              </a:rPr>
              <a:t>verbs </a:t>
            </a:r>
            <a:r>
              <a:rPr lang="en-US" sz="2400" dirty="0" smtClean="0">
                <a:solidFill>
                  <a:schemeClr val="bg1"/>
                </a:solidFill>
                <a:latin typeface="Times New Roman" pitchFamily="18" charset="0"/>
                <a:cs typeface="Times New Roman" pitchFamily="18" charset="0"/>
                <a:sym typeface="Wingdings" pitchFamily="2" charset="2"/>
              </a:rPr>
              <a:t>have 2</a:t>
            </a:r>
            <a:r>
              <a:rPr lang="en-US" sz="2400" baseline="30000" dirty="0" smtClean="0">
                <a:solidFill>
                  <a:schemeClr val="bg1"/>
                </a:solidFill>
                <a:latin typeface="Times New Roman" pitchFamily="18" charset="0"/>
                <a:cs typeface="Times New Roman" pitchFamily="18" charset="0"/>
                <a:sym typeface="Wingdings" pitchFamily="2" charset="2"/>
              </a:rPr>
              <a:t>nd</a:t>
            </a:r>
            <a:r>
              <a:rPr lang="en-US" sz="2400" dirty="0" smtClean="0">
                <a:solidFill>
                  <a:schemeClr val="bg1"/>
                </a:solidFill>
                <a:latin typeface="Times New Roman" pitchFamily="18" charset="0"/>
                <a:cs typeface="Times New Roman" pitchFamily="18" charset="0"/>
                <a:sym typeface="Wingdings" pitchFamily="2" charset="2"/>
              </a:rPr>
              <a:t> (strong) </a:t>
            </a:r>
            <a:r>
              <a:rPr lang="en-US" sz="2400" dirty="0" err="1" smtClean="0">
                <a:solidFill>
                  <a:schemeClr val="bg1"/>
                </a:solidFill>
                <a:latin typeface="Times New Roman" pitchFamily="18" charset="0"/>
                <a:cs typeface="Times New Roman" pitchFamily="18" charset="0"/>
                <a:sym typeface="Wingdings" pitchFamily="2" charset="2"/>
              </a:rPr>
              <a:t>aorists</a:t>
            </a:r>
            <a:r>
              <a:rPr lang="en-US" sz="2400" dirty="0" smtClean="0">
                <a:solidFill>
                  <a:schemeClr val="bg1"/>
                </a:solidFill>
                <a:latin typeface="Times New Roman" pitchFamily="18" charset="0"/>
                <a:cs typeface="Times New Roman" pitchFamily="18" charset="0"/>
                <a:sym typeface="Wingdings" pitchFamily="2" charset="2"/>
              </a:rPr>
              <a:t>: </a:t>
            </a:r>
            <a:endParaRPr lang="en-US" sz="2400" dirty="0" smtClean="0">
              <a:solidFill>
                <a:schemeClr val="bg1"/>
              </a:solidFill>
              <a:latin typeface="Palatino Linotype" pitchFamily="18" charset="0"/>
              <a:cs typeface="Times New Roman" pitchFamily="18" charset="0"/>
              <a:sym typeface="Wingdings" pitchFamily="2" charset="2"/>
            </a:endParaRPr>
          </a:p>
          <a:p>
            <a:pPr>
              <a:defRPr/>
            </a:pPr>
            <a:r>
              <a:rPr lang="el-GR" sz="2400" dirty="0" smtClean="0">
                <a:solidFill>
                  <a:schemeClr val="bg1"/>
                </a:solidFill>
                <a:latin typeface="Palatino Linotype" pitchFamily="18" charset="0"/>
                <a:cs typeface="Times New Roman" pitchFamily="18" charset="0"/>
                <a:sym typeface="Wingdings" pitchFamily="2" charset="2"/>
              </a:rPr>
              <a:t>δω</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δί</a:t>
            </a:r>
            <a:r>
              <a:rPr lang="el-GR" sz="2400" u="sng" dirty="0" smtClean="0">
                <a:solidFill>
                  <a:srgbClr val="FFFF00"/>
                </a:solidFill>
                <a:latin typeface="Palatino Linotype" pitchFamily="18" charset="0"/>
                <a:cs typeface="Times New Roman" pitchFamily="18" charset="0"/>
              </a:rPr>
              <a:t>δω</a:t>
            </a:r>
            <a:r>
              <a:rPr lang="el-GR" sz="2400"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δώ</a:t>
            </a:r>
            <a:r>
              <a:rPr lang="el-GR" sz="2400" dirty="0" smtClean="0">
                <a:solidFill>
                  <a:srgbClr val="FFFF00"/>
                </a:solidFill>
                <a:latin typeface="Palatino Linotype" pitchFamily="18" charset="0"/>
                <a:cs typeface="Times New Roman" pitchFamily="18" charset="0"/>
              </a:rPr>
              <a:t>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a:t>
            </a:r>
            <a:r>
              <a:rPr lang="el-GR" sz="2400" u="sng" dirty="0" smtClean="0">
                <a:solidFill>
                  <a:srgbClr val="FFFF00"/>
                </a:solidFill>
                <a:latin typeface="Palatino Linotype" pitchFamily="18" charset="0"/>
                <a:cs typeface="Times New Roman" pitchFamily="18" charset="0"/>
              </a:rPr>
              <a:t>δω</a:t>
            </a:r>
            <a:r>
              <a:rPr lang="el-GR" sz="2400" dirty="0" smtClean="0">
                <a:solidFill>
                  <a:srgbClr val="FFFF00"/>
                </a:solidFill>
                <a:latin typeface="Palatino Linotype" pitchFamily="18" charset="0"/>
                <a:cs typeface="Times New Roman" pitchFamily="18" charset="0"/>
              </a:rPr>
              <a:t>κα</a:t>
            </a:r>
            <a:r>
              <a:rPr lang="el-GR"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give </a:t>
            </a:r>
          </a:p>
          <a:p>
            <a:pPr>
              <a:defRPr/>
            </a:pPr>
            <a:r>
              <a:rPr lang="el-GR" sz="2400" dirty="0" smtClean="0">
                <a:solidFill>
                  <a:schemeClr val="bg1"/>
                </a:solidFill>
                <a:latin typeface="Palatino Linotype" pitchFamily="18" charset="0"/>
                <a:cs typeface="Times New Roman" pitchFamily="18" charset="0"/>
                <a:sym typeface="Wingdings" pitchFamily="2" charset="2"/>
              </a:rPr>
              <a:t>ἥ</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ἵ</a:t>
            </a:r>
            <a:r>
              <a:rPr lang="el-GR" sz="2400" u="sng" dirty="0" smtClean="0">
                <a:solidFill>
                  <a:srgbClr val="FFFF00"/>
                </a:solidFill>
                <a:latin typeface="Palatino Linotype" pitchFamily="18" charset="0"/>
                <a:cs typeface="Times New Roman" pitchFamily="18" charset="0"/>
              </a:rPr>
              <a:t>η</a:t>
            </a:r>
            <a:r>
              <a:rPr lang="el-GR" sz="2400"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ἥ</a:t>
            </a:r>
            <a:r>
              <a:rPr lang="el-GR" sz="2400" dirty="0" smtClean="0">
                <a:solidFill>
                  <a:srgbClr val="FFFF00"/>
                </a:solidFill>
                <a:latin typeface="Palatino Linotype" pitchFamily="18" charset="0"/>
                <a:cs typeface="Times New Roman" pitchFamily="18" charset="0"/>
              </a:rPr>
              <a:t>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Palatino Linotype" pitchFamily="18" charset="0"/>
                <a:cs typeface="Times New Roman" pitchFamily="18" charset="0"/>
              </a:rPr>
              <a:t> </a:t>
            </a:r>
            <a:r>
              <a:rPr lang="el-GR" sz="2400" u="sng" dirty="0" smtClean="0">
                <a:solidFill>
                  <a:srgbClr val="FFFF00"/>
                </a:solidFill>
                <a:latin typeface="Palatino Linotype" pitchFamily="18" charset="0"/>
                <a:cs typeface="Times New Roman" pitchFamily="18" charset="0"/>
              </a:rPr>
              <a:t>ἧ</a:t>
            </a:r>
            <a:r>
              <a:rPr lang="el-GR" sz="2400" dirty="0" smtClean="0">
                <a:solidFill>
                  <a:srgbClr val="FFFF00"/>
                </a:solidFill>
                <a:latin typeface="Palatino Linotype" pitchFamily="18" charset="0"/>
                <a:cs typeface="Times New Roman" pitchFamily="18" charset="0"/>
              </a:rPr>
              <a:t>κα</a:t>
            </a:r>
            <a:r>
              <a:rPr lang="el-GR" sz="2400" dirty="0" smtClean="0">
                <a:solidFill>
                  <a:srgbClr val="FFFF00"/>
                </a:solidFill>
                <a:latin typeface="Times New Roman" pitchFamily="18" charset="0"/>
                <a:cs typeface="Times New Roman" pitchFamily="18" charset="0"/>
              </a:rPr>
              <a:t> </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throw </a:t>
            </a:r>
          </a:p>
          <a:p>
            <a:pPr>
              <a:defRPr/>
            </a:pPr>
            <a:r>
              <a:rPr lang="el-GR" sz="2400" dirty="0">
                <a:solidFill>
                  <a:schemeClr val="bg1"/>
                </a:solidFill>
                <a:latin typeface="Palatino Linotype" pitchFamily="18" charset="0"/>
                <a:cs typeface="Times New Roman" pitchFamily="18" charset="0"/>
                <a:sym typeface="Wingdings" pitchFamily="2" charset="2"/>
              </a:rPr>
              <a:t>στη</a:t>
            </a:r>
            <a:r>
              <a:rPr lang="el-GR" sz="2400" dirty="0">
                <a:solidFill>
                  <a:schemeClr val="bg1"/>
                </a:solidFill>
                <a:latin typeface="Times New Roman" pitchFamily="18" charset="0"/>
                <a:cs typeface="Times New Roman" pitchFamily="18" charset="0"/>
                <a:sym typeface="Wingdings" pitchFamily="2" charset="2"/>
              </a:rPr>
              <a:t>-  </a:t>
            </a:r>
            <a:r>
              <a:rPr lang="el-GR" sz="2400" dirty="0">
                <a:solidFill>
                  <a:srgbClr val="FFFF00"/>
                </a:solidFill>
                <a:latin typeface="Palatino Linotype" pitchFamily="18" charset="0"/>
                <a:cs typeface="Times New Roman" pitchFamily="18" charset="0"/>
              </a:rPr>
              <a:t>ἵ</a:t>
            </a:r>
            <a:r>
              <a:rPr lang="el-GR" sz="2400" u="sng" dirty="0">
                <a:solidFill>
                  <a:srgbClr val="FFFF00"/>
                </a:solidFill>
                <a:latin typeface="Palatino Linotype" pitchFamily="18" charset="0"/>
                <a:cs typeface="Times New Roman" pitchFamily="18" charset="0"/>
              </a:rPr>
              <a:t>στη</a:t>
            </a:r>
            <a:r>
              <a:rPr lang="el-GR" sz="2400"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l-GR" sz="2400" u="sng" dirty="0">
                <a:solidFill>
                  <a:srgbClr val="FFFF00"/>
                </a:solidFill>
                <a:latin typeface="Palatino Linotype" pitchFamily="18" charset="0"/>
                <a:cs typeface="Times New Roman" pitchFamily="18" charset="0"/>
              </a:rPr>
              <a:t>στή</a:t>
            </a:r>
            <a:r>
              <a:rPr lang="el-GR" sz="2400" dirty="0">
                <a:solidFill>
                  <a:srgbClr val="FFFF00"/>
                </a:solidFill>
                <a:latin typeface="Palatino Linotype" pitchFamily="18" charset="0"/>
                <a:cs typeface="Times New Roman" pitchFamily="18" charset="0"/>
              </a:rPr>
              <a:t>σω</a:t>
            </a:r>
            <a:r>
              <a:rPr lang="en-US" sz="2400" dirty="0">
                <a:solidFill>
                  <a:schemeClr val="bg1"/>
                </a:solidFill>
                <a:latin typeface="Times New Roman" pitchFamily="18" charset="0"/>
                <a:cs typeface="Times New Roman" pitchFamily="18" charset="0"/>
              </a:rPr>
              <a:t>,</a:t>
            </a:r>
            <a:r>
              <a:rPr lang="el-GR" sz="2400" dirty="0">
                <a:solidFill>
                  <a:schemeClr val="bg1"/>
                </a:solidFill>
                <a:latin typeface="Palatino Linotype" pitchFamily="18" charset="0"/>
                <a:cs typeface="Times New Roman" pitchFamily="18" charset="0"/>
              </a:rPr>
              <a:t> </a:t>
            </a:r>
            <a:r>
              <a:rPr lang="el-GR" sz="2400" dirty="0">
                <a:solidFill>
                  <a:srgbClr val="FFFF00"/>
                </a:solidFill>
                <a:latin typeface="Palatino Linotype" pitchFamily="18" charset="0"/>
                <a:cs typeface="Times New Roman" pitchFamily="18" charset="0"/>
              </a:rPr>
              <a:t>ἔ</a:t>
            </a:r>
            <a:r>
              <a:rPr lang="el-GR" sz="2400" u="sng" dirty="0">
                <a:solidFill>
                  <a:srgbClr val="FFFF00"/>
                </a:solidFill>
                <a:latin typeface="Palatino Linotype" pitchFamily="18" charset="0"/>
                <a:cs typeface="Times New Roman" pitchFamily="18" charset="0"/>
              </a:rPr>
              <a:t>στη</a:t>
            </a:r>
            <a:r>
              <a:rPr lang="el-GR" sz="2400" dirty="0">
                <a:solidFill>
                  <a:srgbClr val="FFFF00"/>
                </a:solidFill>
                <a:latin typeface="Palatino Linotype" pitchFamily="18" charset="0"/>
                <a:cs typeface="Times New Roman" pitchFamily="18" charset="0"/>
              </a:rPr>
              <a:t>σα</a:t>
            </a:r>
            <a:r>
              <a:rPr lang="el-GR" sz="2400" dirty="0">
                <a:solidFill>
                  <a:schemeClr val="bg1"/>
                </a:solidFill>
                <a:latin typeface="Palatino Linotype" pitchFamily="18" charset="0"/>
                <a:cs typeface="Times New Roman" pitchFamily="18" charset="0"/>
              </a:rPr>
              <a:t>/</a:t>
            </a:r>
            <a:r>
              <a:rPr lang="el-GR" sz="2400" dirty="0">
                <a:solidFill>
                  <a:srgbClr val="FFFF00"/>
                </a:solidFill>
                <a:latin typeface="Palatino Linotype" pitchFamily="18" charset="0"/>
                <a:cs typeface="Times New Roman" pitchFamily="18" charset="0"/>
              </a:rPr>
              <a:t>ἔ</a:t>
            </a:r>
            <a:r>
              <a:rPr lang="el-GR" sz="2400" u="sng" dirty="0">
                <a:solidFill>
                  <a:srgbClr val="FFFF00"/>
                </a:solidFill>
                <a:latin typeface="Palatino Linotype" pitchFamily="18" charset="0"/>
                <a:cs typeface="Times New Roman" pitchFamily="18" charset="0"/>
              </a:rPr>
              <a:t>στη</a:t>
            </a:r>
            <a:r>
              <a:rPr lang="el-GR" sz="2400" dirty="0">
                <a:solidFill>
                  <a:srgbClr val="FFFF00"/>
                </a:solidFill>
                <a:latin typeface="Palatino Linotype" pitchFamily="18" charset="0"/>
                <a:cs typeface="Times New Roman" pitchFamily="18" charset="0"/>
              </a:rPr>
              <a:t>ν</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stand </a:t>
            </a:r>
          </a:p>
          <a:p>
            <a:pPr>
              <a:defRPr/>
            </a:pPr>
            <a:r>
              <a:rPr lang="el-GR" sz="2400" dirty="0" smtClean="0">
                <a:solidFill>
                  <a:schemeClr val="bg1"/>
                </a:solidFill>
                <a:latin typeface="Palatino Linotype" pitchFamily="18" charset="0"/>
                <a:cs typeface="Times New Roman" pitchFamily="18" charset="0"/>
                <a:sym typeface="Wingdings" pitchFamily="2" charset="2"/>
              </a:rPr>
              <a:t>θη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rPr>
              <a:t>τί</a:t>
            </a:r>
            <a:r>
              <a:rPr lang="el-GR" sz="2400" u="sng" dirty="0">
                <a:solidFill>
                  <a:srgbClr val="FFFF00"/>
                </a:solidFill>
                <a:latin typeface="Palatino Linotype" pitchFamily="18" charset="0"/>
                <a:cs typeface="Times New Roman" pitchFamily="18" charset="0"/>
              </a:rPr>
              <a:t>θη</a:t>
            </a:r>
            <a:r>
              <a:rPr lang="el-GR" sz="2400"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l-GR" sz="2400" u="sng" dirty="0">
                <a:solidFill>
                  <a:srgbClr val="FFFF00"/>
                </a:solidFill>
                <a:latin typeface="Palatino Linotype" pitchFamily="18" charset="0"/>
                <a:cs typeface="Times New Roman" pitchFamily="18" charset="0"/>
              </a:rPr>
              <a:t>θή</a:t>
            </a:r>
            <a:r>
              <a:rPr lang="el-GR" sz="2400" dirty="0">
                <a:solidFill>
                  <a:srgbClr val="FFFF00"/>
                </a:solidFill>
                <a:latin typeface="Palatino Linotype" pitchFamily="18" charset="0"/>
                <a:cs typeface="Times New Roman" pitchFamily="18" charset="0"/>
              </a:rPr>
              <a:t>σω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ἔ</a:t>
            </a:r>
            <a:r>
              <a:rPr lang="el-GR" sz="2400" u="sng" dirty="0">
                <a:solidFill>
                  <a:srgbClr val="FFFF00"/>
                </a:solidFill>
                <a:latin typeface="Palatino Linotype" pitchFamily="18" charset="0"/>
                <a:cs typeface="Times New Roman" pitchFamily="18" charset="0"/>
              </a:rPr>
              <a:t>θη</a:t>
            </a:r>
            <a:r>
              <a:rPr lang="el-GR" sz="2400" dirty="0">
                <a:solidFill>
                  <a:srgbClr val="FFFF00"/>
                </a:solidFill>
                <a:latin typeface="Palatino Linotype" pitchFamily="18" charset="0"/>
                <a:cs typeface="Times New Roman" pitchFamily="18" charset="0"/>
              </a:rPr>
              <a:t>κα</a:t>
            </a:r>
            <a:r>
              <a:rPr lang="el-GR" sz="2400" dirty="0">
                <a:solidFill>
                  <a:schemeClr val="bg1"/>
                </a:solidFill>
                <a:latin typeface="Times New Roman" pitchFamily="18" charset="0"/>
                <a:cs typeface="Times New Roman" pitchFamily="18" charset="0"/>
              </a:rPr>
              <a:t> </a:t>
            </a:r>
            <a:r>
              <a:rPr lang="en-US" sz="2400" dirty="0">
                <a:solidFill>
                  <a:schemeClr val="bg1"/>
                </a:solidFill>
                <a:latin typeface="Times New Roman" pitchFamily="18" charset="0"/>
                <a:cs typeface="Times New Roman" pitchFamily="18" charset="0"/>
              </a:rPr>
              <a:t>put, make </a:t>
            </a:r>
            <a:endParaRPr lang="el-GR"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429030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ω</a:t>
            </a:r>
            <a:r>
              <a:rPr lang="el-GR" u="sng" dirty="0" smtClean="0">
                <a:solidFill>
                  <a:srgbClr val="FFFF00"/>
                </a:solidFill>
                <a:latin typeface="Palatino Linotype" pitchFamily="18" charset="0"/>
                <a:cs typeface="Times New Roman" pitchFamily="18" charset="0"/>
              </a:rPr>
              <a:t>κα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ω</a:t>
            </a:r>
            <a:r>
              <a:rPr lang="el-GR" u="sng" dirty="0" smtClean="0">
                <a:solidFill>
                  <a:srgbClr val="FFFF00"/>
                </a:solidFill>
                <a:latin typeface="Palatino Linotype" pitchFamily="18" charset="0"/>
                <a:cs typeface="Times New Roman" pitchFamily="18" charset="0"/>
              </a:rPr>
              <a:t>κα</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ω</a:t>
            </a:r>
            <a:r>
              <a:rPr lang="el-GR" u="sng" dirty="0" smtClean="0">
                <a:solidFill>
                  <a:srgbClr val="FFFF00"/>
                </a:solidFill>
                <a:latin typeface="Palatino Linotype" pitchFamily="18" charset="0"/>
                <a:cs typeface="Times New Roman" pitchFamily="18" charset="0"/>
              </a:rPr>
              <a:t>κε</a:t>
            </a:r>
            <a:endParaRPr lang="el-GR" u="sng" dirty="0" smtClean="0">
              <a:solidFill>
                <a:schemeClr val="bg1"/>
              </a:solidFill>
              <a:latin typeface="Palatino Linotype" pitchFamily="18" charset="0"/>
              <a:cs typeface="Times New Roman" pitchFamily="18" charset="0"/>
            </a:endParaRPr>
          </a:p>
          <a:p>
            <a:endParaRPr lang="el-GR" dirty="0">
              <a:solidFill>
                <a:schemeClr val="bg1"/>
              </a:solidFill>
              <a:latin typeface="Palatino Linotype" pitchFamily="18" charset="0"/>
              <a:cs typeface="Times New Roman" pitchFamily="18" charset="0"/>
            </a:endParaRPr>
          </a:p>
          <a:p>
            <a:pPr marL="0" indent="0">
              <a:buNone/>
            </a:pPr>
            <a:r>
              <a:rPr lang="en-US" sz="2000" dirty="0" smtClean="0">
                <a:solidFill>
                  <a:schemeClr val="bg1"/>
                </a:solidFill>
                <a:latin typeface="Times New Roman" pitchFamily="18" charset="0"/>
                <a:cs typeface="Times New Roman" pitchFamily="18" charset="0"/>
              </a:rPr>
              <a:t>Notice that, in the singular, </a:t>
            </a:r>
            <a:r>
              <a:rPr lang="el-GR" sz="2000" dirty="0" smtClean="0">
                <a:solidFill>
                  <a:srgbClr val="FFFF00"/>
                </a:solidFill>
                <a:latin typeface="Palatino Linotype" pitchFamily="18" charset="0"/>
                <a:cs typeface="Times New Roman" pitchFamily="18" charset="0"/>
              </a:rPr>
              <a:t>δίδωμι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uses -</a:t>
            </a:r>
            <a:r>
              <a:rPr lang="el-GR" sz="2000" dirty="0" smtClean="0">
                <a:solidFill>
                  <a:srgbClr val="FFFF00"/>
                </a:solidFill>
                <a:latin typeface="Palatino Linotype" pitchFamily="18" charset="0"/>
                <a:cs typeface="Times New Roman" pitchFamily="18" charset="0"/>
              </a:rPr>
              <a:t>ω</a:t>
            </a:r>
            <a:r>
              <a:rPr lang="en-US" sz="2000" dirty="0" smtClean="0">
                <a:solidFill>
                  <a:schemeClr val="bg1"/>
                </a:solidFill>
                <a:latin typeface="Times New Roman" pitchFamily="18" charset="0"/>
                <a:cs typeface="Times New Roman" pitchFamily="18" charset="0"/>
              </a:rPr>
              <a:t>-, as it does in the present tense, and also adds a -</a:t>
            </a:r>
            <a:r>
              <a:rPr lang="el-GR" sz="2000" dirty="0">
                <a:solidFill>
                  <a:srgbClr val="FFFF00"/>
                </a:solidFill>
                <a:latin typeface="Palatino Linotype" pitchFamily="18" charset="0"/>
                <a:cs typeface="Times New Roman" pitchFamily="18" charset="0"/>
              </a:rPr>
              <a:t>κα</a:t>
            </a:r>
            <a:r>
              <a:rPr lang="en-US" sz="2000" dirty="0" smtClean="0">
                <a:solidFill>
                  <a:schemeClr val="bg1"/>
                </a:solidFill>
                <a:latin typeface="Times New Roman" pitchFamily="18" charset="0"/>
                <a:cs typeface="Times New Roman" pitchFamily="18" charset="0"/>
              </a:rPr>
              <a:t>- marker. </a:t>
            </a: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δ</a:t>
            </a:r>
            <a:r>
              <a:rPr lang="el-GR" u="sng" dirty="0" smtClean="0">
                <a:solidFill>
                  <a:schemeClr val="bg1"/>
                </a:solidFill>
                <a:latin typeface="Palatino Linotype" pitchFamily="18" charset="0"/>
                <a:cs typeface="Times New Roman" pitchFamily="18" charset="0"/>
              </a:rPr>
              <a:t>ο</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Aorist Indicative 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δίδωμι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(GPH p. 1</a:t>
            </a:r>
            <a:r>
              <a:rPr lang="el-GR" sz="2000" dirty="0" smtClean="0">
                <a:solidFill>
                  <a:schemeClr val="bg1"/>
                </a:solidFill>
                <a:latin typeface="Times New Roman" pitchFamily="18" charset="0"/>
                <a:cs typeface="Times New Roman" pitchFamily="18" charset="0"/>
              </a:rPr>
              <a:t>2</a:t>
            </a:r>
            <a:r>
              <a:rPr lang="en-US" sz="2000" dirty="0" smtClean="0">
                <a:solidFill>
                  <a:schemeClr val="bg1"/>
                </a:solidFill>
                <a:latin typeface="Times New Roman" pitchFamily="18" charset="0"/>
                <a:cs typeface="Times New Roman" pitchFamily="18" charset="0"/>
              </a:rPr>
              <a:t>9) </a:t>
            </a:r>
            <a:endParaRPr lang="en-US" sz="2000" dirty="0"/>
          </a:p>
        </p:txBody>
      </p:sp>
    </p:spTree>
    <p:extLst>
      <p:ext uri="{BB962C8B-B14F-4D97-AF65-F5344CB8AC3E}">
        <p14:creationId xmlns:p14="http://schemas.microsoft.com/office/powerpoint/2010/main" val="39377665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η</a:t>
            </a:r>
            <a:r>
              <a:rPr lang="el-GR" u="sng" dirty="0" smtClean="0">
                <a:solidFill>
                  <a:srgbClr val="FFFF00"/>
                </a:solidFill>
                <a:latin typeface="Palatino Linotype" pitchFamily="18" charset="0"/>
                <a:cs typeface="Times New Roman" pitchFamily="18" charset="0"/>
              </a:rPr>
              <a:t>κα</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η</a:t>
            </a:r>
            <a:r>
              <a:rPr lang="el-GR" u="sng" dirty="0" smtClean="0">
                <a:solidFill>
                  <a:srgbClr val="FFFF00"/>
                </a:solidFill>
                <a:latin typeface="Palatino Linotype" pitchFamily="18" charset="0"/>
                <a:cs typeface="Times New Roman" pitchFamily="18" charset="0"/>
              </a:rPr>
              <a:t>κα</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η</a:t>
            </a:r>
            <a:r>
              <a:rPr lang="el-GR" u="sng" dirty="0" smtClean="0">
                <a:solidFill>
                  <a:srgbClr val="FFFF00"/>
                </a:solidFill>
                <a:latin typeface="Palatino Linotype" pitchFamily="18" charset="0"/>
                <a:cs typeface="Times New Roman" pitchFamily="18" charset="0"/>
              </a:rPr>
              <a:t>κε</a:t>
            </a:r>
            <a:endParaRPr lang="el-GR" dirty="0" smtClean="0">
              <a:solidFill>
                <a:schemeClr val="bg1"/>
              </a:solidFill>
              <a:latin typeface="Palatino Linotype" pitchFamily="18" charset="0"/>
              <a:cs typeface="Times New Roman" pitchFamily="18" charset="0"/>
            </a:endParaRPr>
          </a:p>
          <a:p>
            <a:endParaRPr lang="el-GR" dirty="0">
              <a:solidFill>
                <a:schemeClr val="bg1"/>
              </a:solidFill>
              <a:latin typeface="Palatino Linotype" pitchFamily="18" charset="0"/>
              <a:cs typeface="Times New Roman" pitchFamily="18" charset="0"/>
            </a:endParaRPr>
          </a:p>
          <a:p>
            <a:pPr marL="0" indent="0">
              <a:buNone/>
            </a:pPr>
            <a:r>
              <a:rPr lang="en-US" sz="2000" dirty="0">
                <a:solidFill>
                  <a:schemeClr val="bg1"/>
                </a:solidFill>
                <a:latin typeface="Times New Roman" pitchFamily="18" charset="0"/>
                <a:cs typeface="Times New Roman" pitchFamily="18" charset="0"/>
              </a:rPr>
              <a:t>Notice that, in the singular, </a:t>
            </a:r>
            <a:r>
              <a:rPr lang="el-GR" sz="2000" dirty="0">
                <a:solidFill>
                  <a:srgbClr val="FFFF00"/>
                </a:solidFill>
                <a:latin typeface="Palatino Linotype" pitchFamily="18" charset="0"/>
                <a:cs typeface="Times New Roman" pitchFamily="18" charset="0"/>
              </a:rPr>
              <a:t>τίθημι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uses -</a:t>
            </a:r>
            <a:r>
              <a:rPr lang="el-GR" sz="2000" dirty="0" smtClean="0">
                <a:solidFill>
                  <a:srgbClr val="FFFF00"/>
                </a:solidFill>
                <a:latin typeface="Palatino Linotype" pitchFamily="18" charset="0"/>
                <a:cs typeface="Times New Roman" pitchFamily="18" charset="0"/>
              </a:rPr>
              <a:t>η</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as it does in the present tense, and also adds a -</a:t>
            </a:r>
            <a:r>
              <a:rPr lang="el-GR" sz="2000" dirty="0">
                <a:solidFill>
                  <a:srgbClr val="FFFF00"/>
                </a:solidFill>
                <a:latin typeface="Palatino Linotype" pitchFamily="18" charset="0"/>
                <a:cs typeface="Times New Roman" pitchFamily="18" charset="0"/>
              </a:rPr>
              <a:t>κα</a:t>
            </a:r>
            <a:r>
              <a:rPr lang="en-US" sz="2000" dirty="0">
                <a:solidFill>
                  <a:schemeClr val="bg1"/>
                </a:solidFill>
                <a:latin typeface="Times New Roman" pitchFamily="18" charset="0"/>
                <a:cs typeface="Times New Roman" pitchFamily="18" charset="0"/>
              </a:rPr>
              <a:t>- marker. </a:t>
            </a: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θ</a:t>
            </a:r>
            <a:r>
              <a:rPr lang="el-GR" u="sng" dirty="0" smtClean="0">
                <a:solidFill>
                  <a:schemeClr val="bg1"/>
                </a:solidFill>
                <a:latin typeface="Palatino Linotype" pitchFamily="18" charset="0"/>
                <a:cs typeface="Times New Roman" pitchFamily="18" charset="0"/>
              </a:rPr>
              <a:t>ε</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t>
            </a:r>
            <a:r>
              <a:rPr lang="en-US" sz="2000" dirty="0" smtClean="0">
                <a:solidFill>
                  <a:srgbClr val="FFFF00"/>
                </a:solidFill>
                <a:latin typeface="Times New Roman" pitchFamily="18" charset="0"/>
                <a:cs typeface="Times New Roman" pitchFamily="18" charset="0"/>
              </a:rPr>
              <a:t>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τίθημι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(GPH p. 1</a:t>
            </a:r>
            <a:r>
              <a:rPr lang="el-GR" sz="2000" smtClean="0">
                <a:solidFill>
                  <a:schemeClr val="bg1"/>
                </a:solidFill>
                <a:latin typeface="Times New Roman" pitchFamily="18" charset="0"/>
                <a:cs typeface="Times New Roman" pitchFamily="18" charset="0"/>
              </a:rPr>
              <a:t>51</a:t>
            </a:r>
            <a:r>
              <a:rPr lang="en-US" sz="200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3937766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buNone/>
              <a:defRPr/>
            </a:pPr>
            <a:r>
              <a:rPr lang="en-US" b="1" dirty="0" smtClean="0">
                <a:solidFill>
                  <a:srgbClr val="FFFF00"/>
                </a:solidFill>
                <a:latin typeface="Times New Roman" pitchFamily="18" charset="0"/>
                <a:cs typeface="Times New Roman" pitchFamily="18" charset="0"/>
              </a:rPr>
              <a:t>Building a Greek verb</a:t>
            </a:r>
            <a:endParaRPr lang="en-US" dirty="0" smtClean="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Master List of Endings </a:t>
            </a:r>
            <a:endParaRPr lang="en-US" sz="2400" dirty="0">
              <a:solidFill>
                <a:schemeClr val="bg1"/>
              </a:solidFill>
              <a:latin typeface="Times New Roman" pitchFamily="18" charset="0"/>
              <a:cs typeface="Times New Roman" pitchFamily="18" charset="0"/>
            </a:endParaRPr>
          </a:p>
          <a:p>
            <a:pPr lvl="1">
              <a:defRPr/>
            </a:pPr>
            <a:r>
              <a:rPr lang="en-US" sz="2400" dirty="0" smtClean="0">
                <a:solidFill>
                  <a:schemeClr val="bg1"/>
                </a:solidFill>
                <a:latin typeface="Times New Roman" pitchFamily="18" charset="0"/>
                <a:cs typeface="Times New Roman" pitchFamily="18" charset="0"/>
              </a:rPr>
              <a:t>Posted in </a:t>
            </a:r>
            <a:r>
              <a:rPr lang="en-US" sz="2400" dirty="0" err="1" smtClean="0">
                <a:solidFill>
                  <a:schemeClr val="bg1"/>
                </a:solidFill>
                <a:latin typeface="Times New Roman" pitchFamily="18" charset="0"/>
                <a:cs typeface="Times New Roman" pitchFamily="18" charset="0"/>
              </a:rPr>
              <a:t>Moodle</a:t>
            </a:r>
            <a:r>
              <a:rPr lang="en-US" sz="2400" dirty="0" smtClean="0">
                <a:solidFill>
                  <a:schemeClr val="bg1"/>
                </a:solidFill>
                <a:latin typeface="Times New Roman" pitchFamily="18" charset="0"/>
                <a:cs typeface="Times New Roman" pitchFamily="18" charset="0"/>
              </a:rPr>
              <a:t> is a “Master List of Greek Verb Endings” where you can see the overall scheme of verb endings. Here you can see the three sets of </a:t>
            </a:r>
            <a:r>
              <a:rPr lang="en-US" sz="2400" dirty="0" smtClean="0">
                <a:solidFill>
                  <a:srgbClr val="FFFF00"/>
                </a:solidFill>
                <a:latin typeface="Times New Roman" pitchFamily="18" charset="0"/>
                <a:cs typeface="Times New Roman" pitchFamily="18" charset="0"/>
              </a:rPr>
              <a:t>primary</a:t>
            </a:r>
            <a:r>
              <a:rPr lang="en-US" sz="2400" dirty="0" smtClean="0">
                <a:solidFill>
                  <a:schemeClr val="bg1"/>
                </a:solidFill>
                <a:latin typeface="Times New Roman" pitchFamily="18" charset="0"/>
                <a:cs typeface="Times New Roman" pitchFamily="18" charset="0"/>
              </a:rPr>
              <a:t> endings </a:t>
            </a:r>
          </a:p>
          <a:p>
            <a:pPr marL="457200" lvl="1" indent="0">
              <a:buNone/>
              <a:defRPr/>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μι</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ω</a:t>
            </a:r>
            <a:r>
              <a:rPr lang="en-US" sz="2400" dirty="0" smtClean="0">
                <a:solidFill>
                  <a:srgbClr val="FFFF00"/>
                </a:solidFill>
                <a:latin typeface="Palatino Linotype"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or -</a:t>
            </a:r>
            <a:r>
              <a:rPr lang="el-GR" sz="2400" dirty="0" smtClean="0">
                <a:solidFill>
                  <a:srgbClr val="FFFF00"/>
                </a:solidFill>
                <a:latin typeface="Palatino Linotype" pitchFamily="18" charset="0"/>
                <a:cs typeface="Times New Roman" pitchFamily="18" charset="0"/>
              </a:rPr>
              <a:t>μαι</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and also the full sets of </a:t>
            </a:r>
          </a:p>
          <a:p>
            <a:pPr marL="457200" lvl="1" indent="0">
              <a:buNone/>
              <a:defRPr/>
            </a:pP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secondary</a:t>
            </a:r>
            <a:r>
              <a:rPr lang="en-US" sz="2400" dirty="0" smtClean="0">
                <a:solidFill>
                  <a:schemeClr val="bg1"/>
                </a:solidFill>
                <a:latin typeface="Times New Roman" pitchFamily="18" charset="0"/>
                <a:cs typeface="Times New Roman" pitchFamily="18" charset="0"/>
              </a:rPr>
              <a:t> endings. </a:t>
            </a:r>
          </a:p>
          <a:p>
            <a:pPr lvl="1">
              <a:defRPr/>
            </a:pPr>
            <a:r>
              <a:rPr lang="en-US" sz="2400" dirty="0" smtClean="0">
                <a:solidFill>
                  <a:schemeClr val="bg1"/>
                </a:solidFill>
                <a:latin typeface="Times New Roman" pitchFamily="18" charset="0"/>
                <a:cs typeface="Times New Roman" pitchFamily="18" charset="0"/>
              </a:rPr>
              <a:t>On the second sheet (= back side) are the other moods, of which you have already learned the infinitive. </a:t>
            </a:r>
          </a:p>
          <a:p>
            <a:pPr lvl="1">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73326513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rgbClr val="FFFF00"/>
                </a:solidFill>
                <a:latin typeface="Palatino Linotype" pitchFamily="18" charset="0"/>
                <a:cs typeface="Times New Roman" pitchFamily="18" charset="0"/>
              </a:rPr>
              <a:t>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chemeClr val="bg1"/>
                </a:solidFill>
                <a:latin typeface="Palatino Linotype" pitchFamily="18" charset="0"/>
                <a:cs typeface="Times New Roman" pitchFamily="18" charset="0"/>
              </a:rPr>
              <a:t> </a:t>
            </a:r>
          </a:p>
          <a:p>
            <a:endParaRPr lang="el-GR" dirty="0" smtClean="0">
              <a:solidFill>
                <a:schemeClr val="bg1"/>
              </a:solidFill>
              <a:latin typeface="Palatino Linotype" pitchFamily="18" charset="0"/>
              <a:cs typeface="Times New Roman" pitchFamily="18" charset="0"/>
            </a:endParaRPr>
          </a:p>
          <a:p>
            <a:pPr marL="0" indent="0">
              <a:buNone/>
            </a:pPr>
            <a:r>
              <a:rPr lang="en-US" sz="2000" dirty="0">
                <a:solidFill>
                  <a:schemeClr val="bg1"/>
                </a:solidFill>
                <a:latin typeface="Times New Roman" pitchFamily="18" charset="0"/>
                <a:cs typeface="Times New Roman" pitchFamily="18" charset="0"/>
              </a:rPr>
              <a:t>Notice </a:t>
            </a:r>
            <a:r>
              <a:rPr lang="en-US" sz="2000" dirty="0" smtClean="0">
                <a:solidFill>
                  <a:schemeClr val="bg1"/>
                </a:solidFill>
                <a:latin typeface="Times New Roman" pitchFamily="18" charset="0"/>
                <a:cs typeface="Times New Roman" pitchFamily="18" charset="0"/>
              </a:rPr>
              <a:t>that </a:t>
            </a:r>
            <a:r>
              <a:rPr lang="el-GR" sz="2000" dirty="0">
                <a:solidFill>
                  <a:srgbClr val="FFFF00"/>
                </a:solidFill>
                <a:latin typeface="Palatino Linotype" pitchFamily="18" charset="0"/>
                <a:cs typeface="Times New Roman" pitchFamily="18" charset="0"/>
              </a:rPr>
              <a:t>ἵστημι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uses</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its long vowel -</a:t>
            </a:r>
            <a:r>
              <a:rPr lang="el-GR" sz="2000" dirty="0">
                <a:solidFill>
                  <a:srgbClr val="FFFF00"/>
                </a:solidFill>
                <a:latin typeface="Palatino Linotype" pitchFamily="18" charset="0"/>
                <a:cs typeface="Times New Roman" pitchFamily="18" charset="0"/>
              </a:rPr>
              <a:t>η</a:t>
            </a:r>
            <a:r>
              <a:rPr lang="en-US" sz="2000" dirty="0" smtClean="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in both the singular and plural </a:t>
            </a:r>
            <a:r>
              <a:rPr lang="en-US" sz="2000" dirty="0" smtClean="0">
                <a:solidFill>
                  <a:schemeClr val="bg1"/>
                </a:solidFill>
                <a:latin typeface="Times New Roman" pitchFamily="18" charset="0"/>
                <a:cs typeface="Times New Roman" pitchFamily="18" charset="0"/>
              </a:rPr>
              <a:t>forms. </a:t>
            </a:r>
            <a:endParaRPr lang="en-US" sz="2000" dirty="0">
              <a:solidFill>
                <a:schemeClr val="bg1"/>
              </a:solidFill>
              <a:latin typeface="Times New Roman"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ἔ</a:t>
            </a:r>
            <a:r>
              <a:rPr lang="el-GR" dirty="0" smtClean="0">
                <a:solidFill>
                  <a:schemeClr val="bg1"/>
                </a:solidFill>
                <a:latin typeface="Palatino Linotype" pitchFamily="18" charset="0"/>
                <a:cs typeface="Times New Roman" pitchFamily="18" charset="0"/>
              </a:rPr>
              <a:t>στ</a:t>
            </a:r>
            <a:r>
              <a:rPr lang="el-GR" u="sng" dirty="0" smtClean="0">
                <a:solidFill>
                  <a:schemeClr val="bg1"/>
                </a:solidFill>
                <a:latin typeface="Palatino Linotype" pitchFamily="18" charset="0"/>
                <a:cs typeface="Times New Roman" pitchFamily="18" charset="0"/>
              </a:rPr>
              <a:t>η</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t>
            </a:r>
            <a:r>
              <a:rPr lang="en-US" sz="2000" dirty="0" smtClean="0">
                <a:solidFill>
                  <a:srgbClr val="FFFF00"/>
                </a:solidFill>
                <a:latin typeface="Times New Roman" pitchFamily="18" charset="0"/>
                <a:cs typeface="Times New Roman" pitchFamily="18" charset="0"/>
              </a:rPr>
              <a:t>Active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ἵστημι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(GPH p. 1</a:t>
            </a:r>
            <a:r>
              <a:rPr lang="el-GR" sz="2000" dirty="0" smtClean="0">
                <a:solidFill>
                  <a:schemeClr val="bg1"/>
                </a:solidFill>
                <a:latin typeface="Times New Roman" pitchFamily="18" charset="0"/>
                <a:cs typeface="Times New Roman" pitchFamily="18" charset="0"/>
              </a:rPr>
              <a:t>40</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24657773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normAutofit/>
          </a:bodyPr>
          <a:lstStyle/>
          <a:p>
            <a:r>
              <a:rPr lang="el-GR" dirty="0" smtClean="0">
                <a:solidFill>
                  <a:schemeClr val="bg1"/>
                </a:solidFill>
                <a:latin typeface="Palatino Linotype" pitchFamily="18" charset="0"/>
                <a:cs typeface="Times New Roman" pitchFamily="18" charset="0"/>
              </a:rPr>
              <a:t>ἧ</a:t>
            </a:r>
            <a:r>
              <a:rPr lang="el-GR" dirty="0" smtClean="0">
                <a:solidFill>
                  <a:srgbClr val="FFFF00"/>
                </a:solidFill>
                <a:latin typeface="Palatino Linotype" pitchFamily="18" charset="0"/>
                <a:cs typeface="Times New Roman" pitchFamily="18" charset="0"/>
              </a:rPr>
              <a:t>κα</a:t>
            </a:r>
            <a:r>
              <a:rPr lang="el-GR" dirty="0" smtClean="0">
                <a:solidFill>
                  <a:schemeClr val="bg1"/>
                </a:solidFill>
                <a:latin typeface="Palatino Linotype" pitchFamily="18" charset="0"/>
                <a:cs typeface="Times New Roman" pitchFamily="18" charset="0"/>
              </a:rPr>
              <a:t> </a:t>
            </a:r>
            <a:endParaRPr lang="en-US" dirty="0">
              <a:solidFill>
                <a:schemeClr val="bg1"/>
              </a:solidFill>
              <a:latin typeface="Palatino Linotype" pitchFamily="18" charset="0"/>
              <a:cs typeface="Times New Roman" pitchFamily="18" charset="0"/>
            </a:endParaRPr>
          </a:p>
          <a:p>
            <a:r>
              <a:rPr lang="el-GR" dirty="0">
                <a:solidFill>
                  <a:schemeClr val="bg1"/>
                </a:solidFill>
                <a:latin typeface="Palatino Linotype" pitchFamily="18" charset="0"/>
                <a:cs typeface="Times New Roman" pitchFamily="18" charset="0"/>
              </a:rPr>
              <a:t>ἧ</a:t>
            </a:r>
            <a:r>
              <a:rPr lang="el-GR" dirty="0" smtClean="0">
                <a:solidFill>
                  <a:srgbClr val="FFFF00"/>
                </a:solidFill>
                <a:latin typeface="Palatino Linotype" pitchFamily="18" charset="0"/>
                <a:cs typeface="Times New Roman" pitchFamily="18" charset="0"/>
              </a:rPr>
              <a:t>κας</a:t>
            </a:r>
            <a:r>
              <a:rPr lang="el-GR" dirty="0" smtClean="0">
                <a:solidFill>
                  <a:schemeClr val="bg1"/>
                </a:solidFill>
                <a:latin typeface="Palatino Linotype" pitchFamily="18" charset="0"/>
                <a:cs typeface="Times New Roman" pitchFamily="18" charset="0"/>
              </a:rPr>
              <a:t> </a:t>
            </a:r>
            <a:endParaRPr lang="en-US" dirty="0">
              <a:solidFill>
                <a:schemeClr val="bg1"/>
              </a:solidFill>
              <a:latin typeface="Palatino Linotype" pitchFamily="18" charset="0"/>
              <a:cs typeface="Times New Roman" pitchFamily="18" charset="0"/>
            </a:endParaRPr>
          </a:p>
          <a:p>
            <a:r>
              <a:rPr lang="el-GR" dirty="0" smtClean="0">
                <a:solidFill>
                  <a:schemeClr val="bg1"/>
                </a:solidFill>
                <a:latin typeface="Palatino Linotype" pitchFamily="18" charset="0"/>
                <a:cs typeface="Times New Roman" pitchFamily="18" charset="0"/>
              </a:rPr>
              <a:t>ἧ</a:t>
            </a:r>
            <a:r>
              <a:rPr lang="el-GR" dirty="0" smtClean="0">
                <a:solidFill>
                  <a:srgbClr val="FFFF00"/>
                </a:solidFill>
                <a:latin typeface="Palatino Linotype" pitchFamily="18" charset="0"/>
                <a:cs typeface="Times New Roman" pitchFamily="18" charset="0"/>
              </a:rPr>
              <a:t>κε</a:t>
            </a:r>
            <a:endParaRPr lang="el-GR" dirty="0">
              <a:solidFill>
                <a:schemeClr val="bg1"/>
              </a:solidFill>
              <a:latin typeface="Palatino Linotype" pitchFamily="18" charset="0"/>
              <a:cs typeface="Times New Roman" pitchFamily="18" charset="0"/>
            </a:endParaRPr>
          </a:p>
          <a:p>
            <a:endParaRPr lang="el-GR" dirty="0">
              <a:solidFill>
                <a:schemeClr val="bg1"/>
              </a:solidFill>
              <a:latin typeface="Palatino Linotype" pitchFamily="18" charset="0"/>
              <a:cs typeface="Times New Roman" pitchFamily="18" charset="0"/>
            </a:endParaRPr>
          </a:p>
          <a:p>
            <a:pPr marL="0" indent="0">
              <a:buNone/>
            </a:pPr>
            <a:r>
              <a:rPr lang="en-US" sz="2000" dirty="0">
                <a:solidFill>
                  <a:schemeClr val="bg1"/>
                </a:solidFill>
                <a:latin typeface="Times New Roman" pitchFamily="18" charset="0"/>
                <a:cs typeface="Times New Roman" pitchFamily="18" charset="0"/>
              </a:rPr>
              <a:t>Notice that, in the singular, </a:t>
            </a:r>
            <a:r>
              <a:rPr lang="el-GR" sz="2000" dirty="0">
                <a:solidFill>
                  <a:srgbClr val="FFFF00"/>
                </a:solidFill>
                <a:latin typeface="Palatino Linotype" pitchFamily="18" charset="0"/>
                <a:cs typeface="Times New Roman" pitchFamily="18" charset="0"/>
              </a:rPr>
              <a:t>ἵημι</a:t>
            </a:r>
            <a:r>
              <a:rPr lang="el-GR" sz="2000" dirty="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uses </a:t>
            </a:r>
            <a:r>
              <a:rPr lang="el-GR" sz="2000" dirty="0" smtClean="0">
                <a:solidFill>
                  <a:srgbClr val="FFFF00"/>
                </a:solidFill>
                <a:latin typeface="Palatino Linotype" pitchFamily="18" charset="0"/>
                <a:cs typeface="Times New Roman" pitchFamily="18" charset="0"/>
              </a:rPr>
              <a:t>η</a:t>
            </a:r>
            <a:r>
              <a:rPr lang="en-US" sz="2000" dirty="0">
                <a:solidFill>
                  <a:schemeClr val="bg1"/>
                </a:solidFill>
                <a:latin typeface="Times New Roman" pitchFamily="18" charset="0"/>
                <a:cs typeface="Times New Roman" pitchFamily="18" charset="0"/>
              </a:rPr>
              <a:t>-, as it does in the present tense, and also adds a -</a:t>
            </a:r>
            <a:r>
              <a:rPr lang="el-GR" sz="2000" dirty="0">
                <a:solidFill>
                  <a:srgbClr val="FFFF00"/>
                </a:solidFill>
                <a:latin typeface="Palatino Linotype" pitchFamily="18" charset="0"/>
                <a:cs typeface="Times New Roman" pitchFamily="18" charset="0"/>
              </a:rPr>
              <a:t>κα</a:t>
            </a:r>
            <a:r>
              <a:rPr lang="en-US" sz="2000" dirty="0">
                <a:solidFill>
                  <a:schemeClr val="bg1"/>
                </a:solidFill>
                <a:latin typeface="Times New Roman" pitchFamily="18" charset="0"/>
                <a:cs typeface="Times New Roman" pitchFamily="18" charset="0"/>
              </a:rPr>
              <a:t>- marker. </a:t>
            </a:r>
          </a:p>
          <a:p>
            <a:pPr marL="0" indent="0">
              <a:buNone/>
            </a:pPr>
            <a:endParaRPr lang="el-GR" dirty="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normAutofit/>
          </a:bodyPr>
          <a:lstStyle/>
          <a:p>
            <a:r>
              <a:rPr lang="el-GR" dirty="0" smtClean="0">
                <a:solidFill>
                  <a:schemeClr val="bg1"/>
                </a:solidFill>
                <a:latin typeface="Palatino Linotype" pitchFamily="18" charset="0"/>
                <a:cs typeface="Times New Roman" pitchFamily="18" charset="0"/>
              </a:rPr>
              <a:t>εἷ</a:t>
            </a:r>
            <a:r>
              <a:rPr lang="el-GR" dirty="0" smtClean="0">
                <a:solidFill>
                  <a:srgbClr val="FFFF00"/>
                </a:solidFill>
                <a:latin typeface="Palatino Linotype" pitchFamily="18" charset="0"/>
                <a:cs typeface="Times New Roman" pitchFamily="18" charset="0"/>
              </a:rPr>
              <a:t>μεν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chemeClr val="bg1"/>
                </a:solidFill>
                <a:latin typeface="Palatino Linotype" pitchFamily="18" charset="0"/>
                <a:cs typeface="Times New Roman" pitchFamily="18" charset="0"/>
              </a:rPr>
              <a:t>εἷ</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chemeClr val="bg1"/>
                </a:solidFill>
                <a:latin typeface="Palatino Linotype" pitchFamily="18" charset="0"/>
                <a:cs typeface="Times New Roman" pitchFamily="18" charset="0"/>
              </a:rPr>
              <a:t>εἷ</a:t>
            </a:r>
            <a:r>
              <a:rPr lang="el-GR" dirty="0" smtClean="0">
                <a:solidFill>
                  <a:srgbClr val="FFFF00"/>
                </a:solidFill>
                <a:latin typeface="Palatino Linotype" pitchFamily="18" charset="0"/>
                <a:cs typeface="Times New Roman" pitchFamily="18" charset="0"/>
              </a:rPr>
              <a:t>σαν</a:t>
            </a:r>
            <a:r>
              <a:rPr lang="el-GR" dirty="0" smtClean="0">
                <a:solidFill>
                  <a:schemeClr val="bg1"/>
                </a:solidFill>
                <a:latin typeface="Palatino Linotype" pitchFamily="18" charset="0"/>
                <a:cs typeface="Times New Roman" pitchFamily="18" charset="0"/>
              </a:rPr>
              <a:t> </a:t>
            </a:r>
          </a:p>
          <a:p>
            <a:pPr marL="0" indent="0">
              <a:buNone/>
            </a:pPr>
            <a:endParaRPr lang="el-GR" dirty="0">
              <a:solidFill>
                <a:schemeClr val="bg1"/>
              </a:solidFill>
              <a:latin typeface="Palatino Linotype" pitchFamily="18" charset="0"/>
              <a:cs typeface="Times New Roman" pitchFamily="18" charset="0"/>
            </a:endParaRPr>
          </a:p>
          <a:p>
            <a:pPr marL="0" indent="0">
              <a:buNone/>
            </a:pPr>
            <a:r>
              <a:rPr lang="en-US" sz="2000" dirty="0">
                <a:solidFill>
                  <a:schemeClr val="bg1"/>
                </a:solidFill>
                <a:latin typeface="Times New Roman" pitchFamily="18" charset="0"/>
                <a:cs typeface="Times New Roman" pitchFamily="18" charset="0"/>
              </a:rPr>
              <a:t>Notice that </a:t>
            </a:r>
            <a:r>
              <a:rPr lang="el-GR" sz="2000" dirty="0">
                <a:solidFill>
                  <a:srgbClr val="FFFF00"/>
                </a:solidFill>
                <a:latin typeface="Palatino Linotype" pitchFamily="18" charset="0"/>
                <a:cs typeface="Times New Roman" pitchFamily="18" charset="0"/>
              </a:rPr>
              <a:t>ἵημι</a:t>
            </a:r>
            <a:r>
              <a:rPr lang="el-GR" sz="2000" dirty="0">
                <a:solidFill>
                  <a:schemeClr val="bg1"/>
                </a:solidFill>
                <a:latin typeface="Times New Roman" pitchFamily="18" charset="0"/>
                <a:cs typeface="Times New Roman" pitchFamily="18" charset="0"/>
              </a:rPr>
              <a:t> </a:t>
            </a:r>
            <a:r>
              <a:rPr lang="en-US" sz="2000" dirty="0">
                <a:solidFill>
                  <a:schemeClr val="bg1"/>
                </a:solidFill>
                <a:latin typeface="Times New Roman" pitchFamily="18" charset="0"/>
                <a:cs typeface="Times New Roman" pitchFamily="18" charset="0"/>
              </a:rPr>
              <a:t>uses </a:t>
            </a:r>
            <a:r>
              <a:rPr lang="el-GR" sz="2000" u="sng" dirty="0" smtClean="0">
                <a:solidFill>
                  <a:schemeClr val="bg1"/>
                </a:solidFill>
                <a:latin typeface="Palatino Linotype" pitchFamily="18" charset="0"/>
                <a:cs typeface="Times New Roman" pitchFamily="18" charset="0"/>
              </a:rPr>
              <a:t>ει</a:t>
            </a:r>
            <a:r>
              <a:rPr lang="en-US" sz="2000" dirty="0">
                <a:solidFill>
                  <a:schemeClr val="bg1"/>
                </a:solidFill>
                <a:latin typeface="Times New Roman" pitchFamily="18" charset="0"/>
                <a:cs typeface="Times New Roman" pitchFamily="18" charset="0"/>
              </a:rPr>
              <a:t>- here in the </a:t>
            </a:r>
            <a:r>
              <a:rPr lang="en-US" sz="2000" dirty="0" smtClean="0">
                <a:solidFill>
                  <a:schemeClr val="bg1"/>
                </a:solidFill>
                <a:latin typeface="Times New Roman" pitchFamily="18" charset="0"/>
                <a:cs typeface="Times New Roman" pitchFamily="18" charset="0"/>
              </a:rPr>
              <a:t>plural.</a:t>
            </a:r>
            <a:endParaRPr lang="el-GR" sz="2000" dirty="0">
              <a:solidFill>
                <a:schemeClr val="bg1"/>
              </a:solidFill>
              <a:latin typeface="Times New Roman"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43000" y="60198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t>
            </a:r>
            <a:r>
              <a:rPr lang="en-US" sz="2000" dirty="0" smtClean="0">
                <a:solidFill>
                  <a:srgbClr val="FFFF00"/>
                </a:solidFill>
                <a:latin typeface="Times New Roman" pitchFamily="18" charset="0"/>
                <a:cs typeface="Times New Roman" pitchFamily="18" charset="0"/>
              </a:rPr>
              <a:t>Active </a:t>
            </a:r>
            <a:r>
              <a:rPr lang="en-US" sz="2000" dirty="0" smtClean="0">
                <a:solidFill>
                  <a:schemeClr val="bg1"/>
                </a:solidFill>
                <a:latin typeface="Times New Roman" pitchFamily="18" charset="0"/>
                <a:cs typeface="Times New Roman" pitchFamily="18" charset="0"/>
              </a:rPr>
              <a:t>of </a:t>
            </a:r>
            <a:r>
              <a:rPr lang="el-GR" sz="2000" dirty="0" smtClean="0">
                <a:solidFill>
                  <a:srgbClr val="FFFF00"/>
                </a:solidFill>
                <a:latin typeface="Palatino Linotype" pitchFamily="18" charset="0"/>
                <a:cs typeface="Times New Roman" pitchFamily="18" charset="0"/>
              </a:rPr>
              <a:t>ἵημι</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15837736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0772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marL="0" indent="0">
              <a:buNone/>
              <a:defRPr/>
            </a:pPr>
            <a:r>
              <a:rPr lang="en-US" sz="2400" dirty="0" smtClean="0">
                <a:solidFill>
                  <a:schemeClr val="bg1"/>
                </a:solidFill>
                <a:latin typeface="Times New Roman" pitchFamily="18" charset="0"/>
                <a:cs typeface="Times New Roman" pitchFamily="18" charset="0"/>
                <a:sym typeface="Wingdings" pitchFamily="2" charset="2"/>
              </a:rPr>
              <a:t>When a verb has both types of aorist, </a:t>
            </a:r>
          </a:p>
          <a:p>
            <a:pPr marL="0" indent="0">
              <a:buNone/>
              <a:defRPr/>
            </a:pPr>
            <a:r>
              <a:rPr lang="en-US" sz="2400" dirty="0" smtClean="0">
                <a:solidFill>
                  <a:schemeClr val="bg1"/>
                </a:solidFill>
                <a:latin typeface="Times New Roman" pitchFamily="18" charset="0"/>
                <a:cs typeface="Times New Roman" pitchFamily="18" charset="0"/>
                <a:sym typeface="Wingdings" pitchFamily="2" charset="2"/>
              </a:rPr>
              <a:t>the </a:t>
            </a:r>
            <a:r>
              <a:rPr lang="en-US" sz="2400" dirty="0">
                <a:solidFill>
                  <a:schemeClr val="bg1"/>
                </a:solidFill>
                <a:latin typeface="Times New Roman" pitchFamily="18" charset="0"/>
                <a:cs typeface="Times New Roman" pitchFamily="18" charset="0"/>
                <a:sym typeface="Wingdings" pitchFamily="2" charset="2"/>
              </a:rPr>
              <a:t>1</a:t>
            </a:r>
            <a:r>
              <a:rPr lang="en-US" sz="2400" baseline="30000" dirty="0">
                <a:solidFill>
                  <a:schemeClr val="bg1"/>
                </a:solidFill>
                <a:latin typeface="Times New Roman" pitchFamily="18" charset="0"/>
                <a:cs typeface="Times New Roman" pitchFamily="18" charset="0"/>
                <a:sym typeface="Wingdings" pitchFamily="2" charset="2"/>
              </a:rPr>
              <a:t>st</a:t>
            </a:r>
            <a:r>
              <a:rPr lang="en-US" sz="2400" dirty="0">
                <a:solidFill>
                  <a:schemeClr val="bg1"/>
                </a:solidFill>
                <a:latin typeface="Times New Roman" pitchFamily="18" charset="0"/>
                <a:cs typeface="Times New Roman" pitchFamily="18" charset="0"/>
                <a:sym typeface="Wingdings" pitchFamily="2" charset="2"/>
              </a:rPr>
              <a:t> (weak) </a:t>
            </a:r>
            <a:r>
              <a:rPr lang="en-US" sz="2400" dirty="0" smtClean="0">
                <a:solidFill>
                  <a:schemeClr val="bg1"/>
                </a:solidFill>
                <a:latin typeface="Times New Roman" pitchFamily="18" charset="0"/>
                <a:cs typeface="Times New Roman" pitchFamily="18" charset="0"/>
                <a:sym typeface="Wingdings" pitchFamily="2" charset="2"/>
              </a:rPr>
              <a:t>is transitive (setting up an accusative object) and </a:t>
            </a:r>
          </a:p>
          <a:p>
            <a:pPr marL="0" indent="0">
              <a:buNone/>
              <a:defRPr/>
            </a:pPr>
            <a:r>
              <a:rPr lang="en-US" sz="2400" dirty="0" smtClean="0">
                <a:solidFill>
                  <a:schemeClr val="bg1"/>
                </a:solidFill>
                <a:latin typeface="Times New Roman" pitchFamily="18" charset="0"/>
                <a:cs typeface="Times New Roman" pitchFamily="18" charset="0"/>
                <a:sym typeface="Wingdings" pitchFamily="2" charset="2"/>
              </a:rPr>
              <a:t>the 2</a:t>
            </a:r>
            <a:r>
              <a:rPr lang="en-US" sz="2400" baseline="30000" dirty="0" smtClean="0">
                <a:solidFill>
                  <a:schemeClr val="bg1"/>
                </a:solidFill>
                <a:latin typeface="Times New Roman" pitchFamily="18" charset="0"/>
                <a:cs typeface="Times New Roman" pitchFamily="18" charset="0"/>
                <a:sym typeface="Wingdings" pitchFamily="2" charset="2"/>
              </a:rPr>
              <a:t>nd</a:t>
            </a:r>
            <a:r>
              <a:rPr lang="en-US" sz="2400" dirty="0" smtClean="0">
                <a:solidFill>
                  <a:schemeClr val="bg1"/>
                </a:solidFill>
                <a:latin typeface="Times New Roman" pitchFamily="18" charset="0"/>
                <a:cs typeface="Times New Roman" pitchFamily="18" charset="0"/>
                <a:sym typeface="Wingdings" pitchFamily="2" charset="2"/>
              </a:rPr>
              <a:t> </a:t>
            </a:r>
            <a:r>
              <a:rPr lang="en-US" sz="2400" dirty="0">
                <a:solidFill>
                  <a:schemeClr val="bg1"/>
                </a:solidFill>
                <a:latin typeface="Times New Roman" pitchFamily="18" charset="0"/>
                <a:cs typeface="Times New Roman" pitchFamily="18" charset="0"/>
                <a:sym typeface="Wingdings" pitchFamily="2" charset="2"/>
              </a:rPr>
              <a:t>(strong</a:t>
            </a:r>
            <a:r>
              <a:rPr lang="en-US" sz="2400" dirty="0" smtClean="0">
                <a:solidFill>
                  <a:schemeClr val="bg1"/>
                </a:solidFill>
                <a:latin typeface="Times New Roman" pitchFamily="18" charset="0"/>
                <a:cs typeface="Times New Roman" pitchFamily="18" charset="0"/>
                <a:sym typeface="Wingdings" pitchFamily="2" charset="2"/>
              </a:rPr>
              <a:t>) is intransitive (as if in the Middle Voice). </a:t>
            </a:r>
            <a:endParaRPr lang="en-US" sz="2400" dirty="0" smtClean="0">
              <a:solidFill>
                <a:schemeClr val="bg1"/>
              </a:solidFill>
              <a:latin typeface="Times New Roman" pitchFamily="18" charset="0"/>
              <a:cs typeface="Times New Roman" pitchFamily="18" charset="0"/>
            </a:endParaRPr>
          </a:p>
          <a:p>
            <a:pPr>
              <a:defRPr/>
            </a:pPr>
            <a:r>
              <a:rPr lang="el-GR" sz="2400" dirty="0" smtClean="0">
                <a:solidFill>
                  <a:schemeClr val="bg1"/>
                </a:solidFill>
                <a:latin typeface="Palatino Linotype" pitchFamily="18" charset="0"/>
                <a:cs typeface="Times New Roman" pitchFamily="18" charset="0"/>
                <a:sym typeface="Wingdings" pitchFamily="2" charset="2"/>
              </a:rPr>
              <a:t>στη</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a:solidFill>
                  <a:srgbClr val="FFFF00"/>
                </a:solidFill>
                <a:latin typeface="Palatino Linotype" pitchFamily="18" charset="0"/>
                <a:cs typeface="Times New Roman" pitchFamily="18" charset="0"/>
              </a:rPr>
              <a:t>ἵστημι</a:t>
            </a:r>
            <a:r>
              <a:rPr lang="en-US" sz="2400" dirty="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στήσω</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r>
              <a:rPr lang="el-GR" sz="2400" dirty="0">
                <a:solidFill>
                  <a:srgbClr val="FFFF00"/>
                </a:solidFill>
                <a:latin typeface="Palatino Linotype" pitchFamily="18" charset="0"/>
                <a:cs typeface="Times New Roman" pitchFamily="18" charset="0"/>
              </a:rPr>
              <a:t>ἔστησα</a:t>
            </a:r>
            <a:r>
              <a:rPr lang="el-GR" sz="2400" dirty="0">
                <a:solidFill>
                  <a:schemeClr val="bg1"/>
                </a:solidFill>
                <a:latin typeface="Palatino Linotype" pitchFamily="18" charset="0"/>
                <a:cs typeface="Times New Roman" pitchFamily="18" charset="0"/>
              </a:rPr>
              <a:t>/</a:t>
            </a:r>
            <a:r>
              <a:rPr lang="el-GR" sz="2400" dirty="0">
                <a:solidFill>
                  <a:srgbClr val="FFFF00"/>
                </a:solidFill>
                <a:latin typeface="Palatino Linotype" pitchFamily="18" charset="0"/>
                <a:cs typeface="Times New Roman" pitchFamily="18" charset="0"/>
              </a:rPr>
              <a:t>ἔστην</a:t>
            </a:r>
            <a:r>
              <a:rPr lang="el-GR"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stand </a:t>
            </a:r>
            <a:endParaRPr lang="el-GR" sz="24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ἔστησα</a:t>
            </a:r>
            <a:r>
              <a:rPr lang="el-GR" sz="2000" dirty="0">
                <a:solidFill>
                  <a:schemeClr val="bg1"/>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 stood (something) up.” </a:t>
            </a:r>
            <a:endParaRPr lang="el-GR" sz="2000" dirty="0" smtClean="0">
              <a:solidFill>
                <a:srgbClr val="FFFF00"/>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ἔστην</a:t>
            </a:r>
            <a:r>
              <a:rPr lang="en-US" sz="2000" dirty="0" smtClean="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I stood </a:t>
            </a:r>
            <a:r>
              <a:rPr lang="en-US" sz="2000" dirty="0" smtClean="0">
                <a:solidFill>
                  <a:schemeClr val="bg1"/>
                </a:solidFill>
                <a:latin typeface="Times New Roman" pitchFamily="18" charset="0"/>
                <a:cs typeface="Times New Roman" pitchFamily="18" charset="0"/>
              </a:rPr>
              <a:t>up</a:t>
            </a:r>
            <a:r>
              <a:rPr lang="en-US" sz="2000" dirty="0">
                <a:solidFill>
                  <a:schemeClr val="bg1"/>
                </a:solidFill>
                <a:latin typeface="Times New Roman" pitchFamily="18" charset="0"/>
                <a:cs typeface="Times New Roman" pitchFamily="18" charset="0"/>
              </a:rPr>
              <a:t>.” </a:t>
            </a:r>
          </a:p>
          <a:p>
            <a:pPr>
              <a:defRPr/>
            </a:pPr>
            <a:r>
              <a:rPr lang="el-GR" sz="2400" dirty="0" smtClean="0">
                <a:solidFill>
                  <a:schemeClr val="bg1"/>
                </a:solidFill>
                <a:latin typeface="Palatino Linotype" pitchFamily="18" charset="0"/>
                <a:cs typeface="Times New Roman" pitchFamily="18" charset="0"/>
                <a:sym typeface="Wingdings" pitchFamily="2" charset="2"/>
              </a:rPr>
              <a:t>φυ</a:t>
            </a:r>
            <a:r>
              <a:rPr lang="el-GR" sz="2400" dirty="0" smtClean="0">
                <a:solidFill>
                  <a:schemeClr val="bg1"/>
                </a:solidFill>
                <a:latin typeface="Times New Roman" pitchFamily="18" charset="0"/>
                <a:cs typeface="Times New Roman" pitchFamily="18" charset="0"/>
                <a:sym typeface="Wingdings" pitchFamily="2" charset="2"/>
              </a:rPr>
              <a:t>- </a:t>
            </a:r>
            <a:r>
              <a:rPr lang="el-GR" sz="2400" dirty="0">
                <a:solidFill>
                  <a:schemeClr val="bg1"/>
                </a:solidFill>
                <a:latin typeface="Times New Roman" pitchFamily="18" charset="0"/>
                <a:cs typeface="Times New Roman" pitchFamily="18" charset="0"/>
                <a:sym typeface="Wingdings" pitchFamily="2" charset="2"/>
              </a:rPr>
              <a:t> </a:t>
            </a:r>
            <a:r>
              <a:rPr lang="el-GR" sz="2400" dirty="0" smtClean="0">
                <a:solidFill>
                  <a:srgbClr val="FFFF00"/>
                </a:solidFill>
                <a:latin typeface="Palatino Linotype" pitchFamily="18" charset="0"/>
                <a:cs typeface="Times New Roman" pitchFamily="18" charset="0"/>
              </a:rPr>
              <a:t>φύω</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φύσω</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ἔφυσα</a:t>
            </a:r>
            <a:r>
              <a:rPr lang="en-US"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ἔφυν </a:t>
            </a:r>
            <a:r>
              <a:rPr lang="en-US" sz="2400" dirty="0" smtClean="0">
                <a:solidFill>
                  <a:schemeClr val="bg1"/>
                </a:solidFill>
                <a:latin typeface="Times New Roman" pitchFamily="18" charset="0"/>
                <a:cs typeface="Times New Roman" pitchFamily="18" charset="0"/>
              </a:rPr>
              <a:t>produce, grow  </a:t>
            </a:r>
            <a:endParaRPr lang="en-US" sz="2400" dirty="0">
              <a:solidFill>
                <a:schemeClr val="bg1"/>
              </a:solidFill>
              <a:latin typeface="Palatino Linotype"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ἔφυσα</a:t>
            </a:r>
            <a:r>
              <a:rPr lang="en-US" sz="2000" dirty="0" smtClean="0">
                <a:solidFill>
                  <a:srgbClr val="FFFF00"/>
                </a:solidFill>
                <a:latin typeface="Palatino Linotype" pitchFamily="18" charset="0"/>
                <a:cs typeface="Times New Roman" pitchFamily="18" charset="0"/>
              </a:rPr>
              <a:t> </a:t>
            </a:r>
            <a:r>
              <a:rPr lang="en-US" sz="2000" dirty="0">
                <a:solidFill>
                  <a:schemeClr val="bg1"/>
                </a:solidFill>
                <a:latin typeface="Times New Roman" pitchFamily="18" charset="0"/>
                <a:cs typeface="Times New Roman" pitchFamily="18" charset="0"/>
              </a:rPr>
              <a:t>“I </a:t>
            </a:r>
            <a:r>
              <a:rPr lang="en-US" sz="2000" dirty="0" smtClean="0">
                <a:solidFill>
                  <a:schemeClr val="bg1"/>
                </a:solidFill>
                <a:latin typeface="Times New Roman" pitchFamily="18" charset="0"/>
                <a:cs typeface="Times New Roman" pitchFamily="18" charset="0"/>
              </a:rPr>
              <a:t>grew (something).” </a:t>
            </a:r>
            <a:endParaRPr lang="el-GR" sz="2000" dirty="0" smtClean="0">
              <a:solidFill>
                <a:schemeClr val="bg1"/>
              </a:solidFill>
              <a:latin typeface="Times New Roman" pitchFamily="18" charset="0"/>
              <a:cs typeface="Times New Roman" pitchFamily="18" charset="0"/>
            </a:endParaRPr>
          </a:p>
          <a:p>
            <a:pPr lvl="1">
              <a:defRPr/>
            </a:pPr>
            <a:r>
              <a:rPr lang="el-GR" sz="2000" dirty="0" smtClean="0">
                <a:solidFill>
                  <a:srgbClr val="FFFF00"/>
                </a:solidFill>
                <a:latin typeface="Palatino Linotype" pitchFamily="18" charset="0"/>
                <a:cs typeface="Times New Roman" pitchFamily="18" charset="0"/>
              </a:rPr>
              <a:t>ἔφυν </a:t>
            </a:r>
            <a:r>
              <a:rPr lang="en-US" sz="2000" dirty="0">
                <a:solidFill>
                  <a:schemeClr val="bg1"/>
                </a:solidFill>
                <a:latin typeface="Times New Roman" pitchFamily="18" charset="0"/>
                <a:cs typeface="Times New Roman" pitchFamily="18" charset="0"/>
              </a:rPr>
              <a:t>“I </a:t>
            </a:r>
            <a:r>
              <a:rPr lang="en-US" sz="2000" dirty="0" smtClean="0">
                <a:solidFill>
                  <a:schemeClr val="bg1"/>
                </a:solidFill>
                <a:latin typeface="Times New Roman" pitchFamily="18" charset="0"/>
                <a:cs typeface="Times New Roman" pitchFamily="18" charset="0"/>
              </a:rPr>
              <a:t>grew.” </a:t>
            </a:r>
            <a:endParaRPr lang="el-GR" sz="2000" dirty="0">
              <a:solidFill>
                <a:srgbClr val="FFFF00"/>
              </a:solidFill>
              <a:latin typeface="Times New Roman" pitchFamily="18" charset="0"/>
              <a:cs typeface="Times New Roman" pitchFamily="18" charset="0"/>
            </a:endParaRPr>
          </a:p>
        </p:txBody>
      </p:sp>
    </p:spTree>
    <p:extLst>
      <p:ext uri="{BB962C8B-B14F-4D97-AF65-F5344CB8AC3E}">
        <p14:creationId xmlns:p14="http://schemas.microsoft.com/office/powerpoint/2010/main" val="13803843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a:defRPr/>
            </a:pPr>
            <a:r>
              <a:rPr lang="en-US" sz="2400" dirty="0" smtClean="0">
                <a:solidFill>
                  <a:schemeClr val="bg1"/>
                </a:solidFill>
                <a:latin typeface="Times New Roman" pitchFamily="18" charset="0"/>
                <a:cs typeface="Times New Roman" pitchFamily="18" charset="0"/>
              </a:rPr>
              <a:t>There is another version of the aorist tense as well. </a:t>
            </a:r>
          </a:p>
          <a:p>
            <a:pPr>
              <a:defRPr/>
            </a:pPr>
            <a:r>
              <a:rPr lang="en-US" sz="2400" dirty="0" smtClean="0">
                <a:solidFill>
                  <a:schemeClr val="bg1"/>
                </a:solidFill>
                <a:latin typeface="Times New Roman" pitchFamily="18" charset="0"/>
                <a:cs typeface="Times New Roman" pitchFamily="18" charset="0"/>
                <a:sym typeface="Wingdings" pitchFamily="2" charset="2"/>
              </a:rPr>
              <a:t>This version always conjugates like a regular </a:t>
            </a:r>
            <a:r>
              <a:rPr lang="en-US" sz="2000" dirty="0">
                <a:solidFill>
                  <a:schemeClr val="bg1"/>
                </a:solidFill>
                <a:latin typeface="Times New Roman" pitchFamily="18" charset="0"/>
                <a:cs typeface="Times New Roman" pitchFamily="18" charset="0"/>
              </a:rPr>
              <a:t>-</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sym typeface="Wingdings" pitchFamily="2" charset="2"/>
              </a:rPr>
              <a:t>verb.</a:t>
            </a:r>
            <a:endParaRPr lang="en-US" sz="2400" dirty="0">
              <a:solidFill>
                <a:schemeClr val="bg1"/>
              </a:solidFill>
              <a:latin typeface="Times New Roman" pitchFamily="18" charset="0"/>
              <a:cs typeface="Times New Roman" pitchFamily="18" charset="0"/>
              <a:sym typeface="Wingdings" pitchFamily="2" charset="2"/>
            </a:endParaRPr>
          </a:p>
          <a:p>
            <a:pPr>
              <a:defRPr/>
            </a:pPr>
            <a:r>
              <a:rPr lang="en-US" sz="2400" dirty="0" smtClean="0">
                <a:solidFill>
                  <a:schemeClr val="bg1"/>
                </a:solidFill>
                <a:latin typeface="Times New Roman" pitchFamily="18" charset="0"/>
                <a:cs typeface="Times New Roman" pitchFamily="18" charset="0"/>
              </a:rPr>
              <a:t>To mark this version, the marker -</a:t>
            </a:r>
            <a:r>
              <a:rPr lang="el-GR" sz="2400" dirty="0" smtClean="0">
                <a:solidFill>
                  <a:srgbClr val="FFFF00"/>
                </a:solidFill>
                <a:latin typeface="Palatino Linotype" pitchFamily="18" charset="0"/>
                <a:cs typeface="Times New Roman" pitchFamily="18" charset="0"/>
              </a:rPr>
              <a:t>θη</a:t>
            </a:r>
            <a:r>
              <a:rPr lang="en-US" sz="2400" dirty="0" smtClean="0">
                <a:solidFill>
                  <a:schemeClr val="bg1"/>
                </a:solidFill>
                <a:latin typeface="Times New Roman" pitchFamily="18" charset="0"/>
                <a:cs typeface="Times New Roman" pitchFamily="18" charset="0"/>
              </a:rPr>
              <a:t>- is added to the end of the verb’s stem, before the ending. If adding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θη</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is too hard to pronounce, only -</a:t>
            </a:r>
            <a:r>
              <a:rPr lang="el-GR" sz="2400" dirty="0" smtClean="0">
                <a:solidFill>
                  <a:srgbClr val="FFFF00"/>
                </a:solidFill>
                <a:latin typeface="Palatino Linotype" pitchFamily="18" charset="0"/>
                <a:cs typeface="Times New Roman" pitchFamily="18" charset="0"/>
              </a:rPr>
              <a:t>η</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is added. </a:t>
            </a:r>
          </a:p>
          <a:p>
            <a:pPr>
              <a:defRPr/>
            </a:pPr>
            <a:r>
              <a:rPr lang="en-US" sz="2400" dirty="0" smtClean="0">
                <a:solidFill>
                  <a:schemeClr val="bg1"/>
                </a:solidFill>
                <a:latin typeface="Times New Roman" pitchFamily="18" charset="0"/>
                <a:cs typeface="Times New Roman" pitchFamily="18" charset="0"/>
              </a:rPr>
              <a:t>This version is known as the “</a:t>
            </a:r>
            <a:r>
              <a:rPr lang="en-US" sz="2400" dirty="0" smtClean="0">
                <a:solidFill>
                  <a:srgbClr val="FFFF00"/>
                </a:solidFill>
                <a:latin typeface="Times New Roman" pitchFamily="18" charset="0"/>
                <a:cs typeface="Times New Roman" pitchFamily="18" charset="0"/>
              </a:rPr>
              <a:t>aorist passive</a:t>
            </a:r>
            <a:r>
              <a:rPr lang="en-US" sz="24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156647933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sz="half" idx="1"/>
          </p:nvPr>
        </p:nvSpPr>
        <p:spPr/>
        <p:txBody>
          <a:bodyPr/>
          <a:lstStyle/>
          <a:p>
            <a:r>
              <a:rPr lang="el-GR" dirty="0">
                <a:solidFill>
                  <a:srgbClr val="FFFF00"/>
                </a:solidFill>
                <a:latin typeface="Palatino Linotype" pitchFamily="18" charset="0"/>
                <a:cs typeface="Times New Roman" pitchFamily="18" charset="0"/>
              </a:rPr>
              <a:t>ἐ</a:t>
            </a:r>
            <a:r>
              <a:rPr lang="el-GR" dirty="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r>
              <a:rPr lang="el-GR" dirty="0" smtClean="0">
                <a:solidFill>
                  <a:srgbClr val="FFFF00"/>
                </a:solidFill>
                <a:latin typeface="Palatino Linotype" pitchFamily="18" charset="0"/>
                <a:cs typeface="Times New Roman" pitchFamily="18" charset="0"/>
              </a:rPr>
              <a:t>ν</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a:solidFill>
                  <a:srgbClr val="FFFF00"/>
                </a:solidFill>
                <a:latin typeface="Palatino Linotype" pitchFamily="18" charset="0"/>
                <a:cs typeface="Times New Roman" pitchFamily="18" charset="0"/>
              </a:rPr>
              <a:t>ἐ</a:t>
            </a:r>
            <a:r>
              <a:rPr lang="el-GR" dirty="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r>
              <a:rPr lang="el-GR" dirty="0" smtClean="0">
                <a:solidFill>
                  <a:srgbClr val="FFFF00"/>
                </a:solidFill>
                <a:latin typeface="Palatino Linotype" pitchFamily="18" charset="0"/>
                <a:cs typeface="Times New Roman" pitchFamily="18" charset="0"/>
              </a:rPr>
              <a:t>ς</a:t>
            </a:r>
            <a:r>
              <a:rPr lang="el-GR" dirty="0" smtClean="0">
                <a:solidFill>
                  <a:schemeClr val="bg1"/>
                </a:solidFill>
                <a:latin typeface="Palatino Linotype" pitchFamily="18" charset="0"/>
                <a:cs typeface="Times New Roman" pitchFamily="18" charset="0"/>
              </a:rPr>
              <a:t> </a:t>
            </a:r>
          </a:p>
          <a:p>
            <a:r>
              <a:rPr lang="el-GR" dirty="0">
                <a:solidFill>
                  <a:srgbClr val="FFFF00"/>
                </a:solidFill>
                <a:latin typeface="Palatino Linotype" pitchFamily="18" charset="0"/>
                <a:cs typeface="Times New Roman" pitchFamily="18" charset="0"/>
              </a:rPr>
              <a:t>ἐ</a:t>
            </a:r>
            <a:r>
              <a:rPr lang="el-GR" dirty="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endParaRPr lang="en-US" dirty="0" smtClean="0">
              <a:solidFill>
                <a:schemeClr val="bg1"/>
              </a:solidFill>
              <a:latin typeface="Palatino Linotype" pitchFamily="18" charset="0"/>
              <a:cs typeface="Times New Roman" pitchFamily="18" charset="0"/>
            </a:endParaRPr>
          </a:p>
        </p:txBody>
      </p:sp>
      <p:sp>
        <p:nvSpPr>
          <p:cNvPr id="4" name="Content Placeholder 3"/>
          <p:cNvSpPr>
            <a:spLocks noGrp="1"/>
          </p:cNvSpPr>
          <p:nvPr>
            <p:ph sz="half" idx="2"/>
          </p:nvPr>
        </p:nvSpPr>
        <p:spPr/>
        <p:txBody>
          <a:bodyPr/>
          <a:lstStyle/>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r>
              <a:rPr lang="el-GR" dirty="0" smtClean="0">
                <a:solidFill>
                  <a:srgbClr val="FFFF00"/>
                </a:solidFill>
                <a:latin typeface="Palatino Linotype" pitchFamily="18" charset="0"/>
                <a:cs typeface="Times New Roman" pitchFamily="18" charset="0"/>
              </a:rPr>
              <a:t>μεν</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r>
              <a:rPr lang="el-GR" dirty="0" smtClean="0">
                <a:solidFill>
                  <a:srgbClr val="FFFF00"/>
                </a:solidFill>
                <a:latin typeface="Palatino Linotype" pitchFamily="18" charset="0"/>
                <a:cs typeface="Times New Roman" pitchFamily="18" charset="0"/>
              </a:rPr>
              <a:t>τε</a:t>
            </a:r>
            <a:r>
              <a:rPr lang="el-GR" dirty="0" smtClean="0">
                <a:solidFill>
                  <a:schemeClr val="bg1"/>
                </a:solidFill>
                <a:latin typeface="Palatino Linotype" pitchFamily="18" charset="0"/>
                <a:cs typeface="Times New Roman" pitchFamily="18" charset="0"/>
              </a:rPr>
              <a:t> </a:t>
            </a:r>
            <a:endParaRPr lang="en-US" dirty="0" smtClean="0">
              <a:solidFill>
                <a:schemeClr val="bg1"/>
              </a:solidFill>
              <a:latin typeface="Palatino Linotype" pitchFamily="18" charset="0"/>
              <a:cs typeface="Times New Roman" pitchFamily="18" charset="0"/>
            </a:endParaRPr>
          </a:p>
          <a:p>
            <a:r>
              <a:rPr lang="el-GR" dirty="0" smtClean="0">
                <a:solidFill>
                  <a:srgbClr val="FFFF00"/>
                </a:solidFill>
                <a:latin typeface="Palatino Linotype" pitchFamily="18" charset="0"/>
                <a:cs typeface="Times New Roman" pitchFamily="18" charset="0"/>
              </a:rPr>
              <a:t>ἐ</a:t>
            </a:r>
            <a:r>
              <a:rPr lang="el-GR" dirty="0" smtClean="0">
                <a:solidFill>
                  <a:schemeClr val="bg1"/>
                </a:solidFill>
                <a:latin typeface="Palatino Linotype" pitchFamily="18" charset="0"/>
                <a:cs typeface="Times New Roman" pitchFamily="18" charset="0"/>
              </a:rPr>
              <a:t>λύ</a:t>
            </a:r>
            <a:r>
              <a:rPr lang="el-GR" u="sng" dirty="0" smtClean="0">
                <a:solidFill>
                  <a:srgbClr val="FFFF00"/>
                </a:solidFill>
                <a:latin typeface="Palatino Linotype" pitchFamily="18" charset="0"/>
                <a:cs typeface="Times New Roman" pitchFamily="18" charset="0"/>
              </a:rPr>
              <a:t>θη</a:t>
            </a:r>
            <a:r>
              <a:rPr lang="el-GR" dirty="0" smtClean="0">
                <a:solidFill>
                  <a:srgbClr val="FFFF00"/>
                </a:solidFill>
                <a:latin typeface="Palatino Linotype" pitchFamily="18" charset="0"/>
                <a:cs typeface="Times New Roman" pitchFamily="18" charset="0"/>
              </a:rPr>
              <a:t>σαν</a:t>
            </a:r>
            <a:endParaRPr lang="en-US" dirty="0" smtClean="0">
              <a:solidFill>
                <a:schemeClr val="bg1"/>
              </a:solidFill>
              <a:latin typeface="Palatino Linotype" pitchFamily="18" charset="0"/>
              <a:cs typeface="Times New Roman" pitchFamily="18" charset="0"/>
            </a:endParaRPr>
          </a:p>
        </p:txBody>
      </p:sp>
      <p:sp>
        <p:nvSpPr>
          <p:cNvPr id="6" name="TextBox 5"/>
          <p:cNvSpPr txBox="1"/>
          <p:nvPr/>
        </p:nvSpPr>
        <p:spPr>
          <a:xfrm>
            <a:off x="4419600" y="6858000"/>
            <a:ext cx="237566" cy="369332"/>
          </a:xfrm>
          <a:prstGeom prst="rect">
            <a:avLst/>
          </a:prstGeom>
          <a:noFill/>
        </p:spPr>
        <p:txBody>
          <a:bodyPr wrap="none" rtlCol="0">
            <a:spAutoFit/>
          </a:bodyPr>
          <a:lstStyle/>
          <a:p>
            <a:r>
              <a:rPr lang="en-US" dirty="0" smtClean="0"/>
              <a:t> </a:t>
            </a:r>
            <a:endParaRPr lang="en-US" dirty="0"/>
          </a:p>
        </p:txBody>
      </p:sp>
      <p:sp>
        <p:nvSpPr>
          <p:cNvPr id="7" name="TextBox 6"/>
          <p:cNvSpPr txBox="1"/>
          <p:nvPr/>
        </p:nvSpPr>
        <p:spPr>
          <a:xfrm>
            <a:off x="1185583" y="6057900"/>
            <a:ext cx="6705600" cy="707886"/>
          </a:xfrm>
          <a:prstGeom prst="rect">
            <a:avLst/>
          </a:prstGeom>
          <a:noFill/>
        </p:spPr>
        <p:txBody>
          <a:bodyPr wrap="square" rtlCol="0">
            <a:spAutoFit/>
          </a:bodyPr>
          <a:lstStyle/>
          <a:p>
            <a:pPr algn="ctr">
              <a:buNone/>
              <a:defRPr/>
            </a:pPr>
            <a:r>
              <a:rPr lang="en-US" sz="2000" b="1" dirty="0" smtClean="0">
                <a:solidFill>
                  <a:srgbClr val="FFFF00"/>
                </a:solidFill>
                <a:latin typeface="Times New Roman" pitchFamily="18" charset="0"/>
                <a:cs typeface="Times New Roman" pitchFamily="18" charset="0"/>
              </a:rPr>
              <a:t>Building a Greek Verb</a:t>
            </a:r>
            <a:endParaRPr lang="en-US" sz="2000" dirty="0" smtClean="0">
              <a:solidFill>
                <a:schemeClr val="bg1"/>
              </a:solidFill>
              <a:latin typeface="Times New Roman" pitchFamily="18" charset="0"/>
              <a:cs typeface="Times New Roman" pitchFamily="18" charset="0"/>
            </a:endParaRPr>
          </a:p>
          <a:p>
            <a:pPr algn="ctr">
              <a:defRPr/>
            </a:pPr>
            <a:r>
              <a:rPr lang="en-US" sz="2000" dirty="0" smtClean="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Aorist Indicative </a:t>
            </a:r>
            <a:r>
              <a:rPr lang="en-US" sz="2000" dirty="0" smtClean="0">
                <a:solidFill>
                  <a:srgbClr val="FFFF00"/>
                </a:solidFill>
                <a:latin typeface="Times New Roman" pitchFamily="18" charset="0"/>
                <a:cs typeface="Times New Roman" pitchFamily="18" charset="0"/>
              </a:rPr>
              <a:t>Passive </a:t>
            </a:r>
            <a:r>
              <a:rPr lang="en-US" sz="2000" dirty="0" smtClean="0">
                <a:solidFill>
                  <a:schemeClr val="bg1"/>
                </a:solidFill>
                <a:latin typeface="Times New Roman" pitchFamily="18" charset="0"/>
                <a:cs typeface="Times New Roman" pitchFamily="18" charset="0"/>
              </a:rPr>
              <a:t>of </a:t>
            </a:r>
            <a:r>
              <a:rPr lang="el-GR" sz="2000" dirty="0">
                <a:solidFill>
                  <a:srgbClr val="FFFF00"/>
                </a:solidFill>
                <a:latin typeface="Palatino Linotype" pitchFamily="18" charset="0"/>
                <a:cs typeface="Times New Roman" pitchFamily="18" charset="0"/>
              </a:rPr>
              <a:t>λύω </a:t>
            </a:r>
            <a:r>
              <a:rPr lang="en-US" sz="2000" dirty="0" smtClean="0">
                <a:solidFill>
                  <a:schemeClr val="bg1"/>
                </a:solidFill>
                <a:latin typeface="Times New Roman" pitchFamily="18" charset="0"/>
                <a:cs typeface="Times New Roman" pitchFamily="18" charset="0"/>
              </a:rPr>
              <a:t>(GPH p. </a:t>
            </a:r>
            <a:r>
              <a:rPr lang="en-US" sz="2000" dirty="0">
                <a:solidFill>
                  <a:schemeClr val="bg1"/>
                </a:solidFill>
                <a:latin typeface="Times New Roman" pitchFamily="18" charset="0"/>
                <a:cs typeface="Times New Roman" pitchFamily="18" charset="0"/>
              </a:rPr>
              <a:t>8</a:t>
            </a:r>
            <a:r>
              <a:rPr lang="el-GR" sz="2000" dirty="0" smtClean="0">
                <a:solidFill>
                  <a:schemeClr val="bg1"/>
                </a:solidFill>
                <a:latin typeface="Times New Roman" pitchFamily="18" charset="0"/>
                <a:cs typeface="Times New Roman" pitchFamily="18" charset="0"/>
              </a:rPr>
              <a:t>8</a:t>
            </a:r>
            <a:r>
              <a:rPr lang="en-US" sz="2000" dirty="0" smtClean="0">
                <a:solidFill>
                  <a:schemeClr val="bg1"/>
                </a:solidFill>
                <a:latin typeface="Times New Roman" pitchFamily="18" charset="0"/>
                <a:cs typeface="Times New Roman" pitchFamily="18" charset="0"/>
              </a:rPr>
              <a:t>) </a:t>
            </a:r>
            <a:endParaRPr lang="en-US" sz="2000" dirty="0"/>
          </a:p>
        </p:txBody>
      </p:sp>
    </p:spTree>
    <p:extLst>
      <p:ext uri="{BB962C8B-B14F-4D97-AF65-F5344CB8AC3E}">
        <p14:creationId xmlns:p14="http://schemas.microsoft.com/office/powerpoint/2010/main" val="3107970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924800" cy="4876800"/>
          </a:xfrm>
        </p:spPr>
        <p:txBody>
          <a:bodyPr rtlCol="0">
            <a:normAutofit lnSpcReduction="10000"/>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a:defRPr/>
            </a:pPr>
            <a:r>
              <a:rPr lang="en-US" sz="2400" dirty="0" smtClean="0">
                <a:solidFill>
                  <a:schemeClr val="bg1"/>
                </a:solidFill>
                <a:latin typeface="Times New Roman" pitchFamily="18" charset="0"/>
                <a:cs typeface="Times New Roman" pitchFamily="18" charset="0"/>
              </a:rPr>
              <a:t>To mark this version, the marker -</a:t>
            </a:r>
            <a:r>
              <a:rPr lang="el-GR" sz="2400" dirty="0" smtClean="0">
                <a:solidFill>
                  <a:srgbClr val="FFFF00"/>
                </a:solidFill>
                <a:latin typeface="Palatino Linotype" pitchFamily="18" charset="0"/>
                <a:cs typeface="Times New Roman" pitchFamily="18" charset="0"/>
              </a:rPr>
              <a:t>θη</a:t>
            </a:r>
            <a:r>
              <a:rPr lang="en-US" sz="2400" dirty="0" smtClean="0">
                <a:solidFill>
                  <a:schemeClr val="bg1"/>
                </a:solidFill>
                <a:latin typeface="Times New Roman" pitchFamily="18" charset="0"/>
                <a:cs typeface="Times New Roman" pitchFamily="18" charset="0"/>
              </a:rPr>
              <a:t>- is added to the end of the verb’s stem, before the ending. If adding </a:t>
            </a:r>
            <a:r>
              <a:rPr lang="en-US" sz="2400" dirty="0">
                <a:solidFill>
                  <a:schemeClr val="bg1"/>
                </a:solidFill>
                <a:latin typeface="Times New Roman" pitchFamily="18" charset="0"/>
                <a:cs typeface="Times New Roman" pitchFamily="18" charset="0"/>
              </a:rPr>
              <a:t>-</a:t>
            </a:r>
            <a:r>
              <a:rPr lang="el-GR" sz="2400" dirty="0">
                <a:solidFill>
                  <a:srgbClr val="FFFF00"/>
                </a:solidFill>
                <a:latin typeface="Palatino Linotype" pitchFamily="18" charset="0"/>
                <a:cs typeface="Times New Roman" pitchFamily="18" charset="0"/>
              </a:rPr>
              <a:t>θη</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is too hard to pronounce, only -</a:t>
            </a:r>
            <a:r>
              <a:rPr lang="el-GR" sz="2400" dirty="0" smtClean="0">
                <a:solidFill>
                  <a:srgbClr val="FFFF00"/>
                </a:solidFill>
                <a:latin typeface="Palatino Linotype" pitchFamily="18" charset="0"/>
                <a:cs typeface="Times New Roman" pitchFamily="18" charset="0"/>
              </a:rPr>
              <a:t>η</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is added. </a:t>
            </a:r>
          </a:p>
          <a:p>
            <a:pPr>
              <a:defRPr/>
            </a:pPr>
            <a:r>
              <a:rPr lang="en-US" sz="2400" dirty="0" smtClean="0">
                <a:solidFill>
                  <a:schemeClr val="bg1"/>
                </a:solidFill>
                <a:latin typeface="Times New Roman" pitchFamily="18" charset="0"/>
                <a:cs typeface="Times New Roman" pitchFamily="18" charset="0"/>
              </a:rPr>
              <a:t>Advanced vocabulary lists provide six principal parts for Greek verbs, and the “aorist passive” is the sixth of these parts. A Greek lexicon will also regularly indicate the aorist passive forms of a verb. </a:t>
            </a:r>
          </a:p>
          <a:p>
            <a:pPr>
              <a:defRPr/>
            </a:pPr>
            <a:r>
              <a:rPr lang="en-US" sz="2400" dirty="0" smtClean="0">
                <a:solidFill>
                  <a:schemeClr val="bg1"/>
                </a:solidFill>
                <a:latin typeface="Times New Roman" pitchFamily="18" charset="0"/>
                <a:cs typeface="Times New Roman" pitchFamily="18" charset="0"/>
              </a:rPr>
              <a:t>You are responsible only for the first three parts in this course, however. </a:t>
            </a:r>
          </a:p>
          <a:p>
            <a:pPr>
              <a:defRPr/>
            </a:pPr>
            <a:r>
              <a:rPr lang="en-US" sz="2400" dirty="0" smtClean="0">
                <a:solidFill>
                  <a:schemeClr val="bg1"/>
                </a:solidFill>
                <a:latin typeface="Times New Roman" pitchFamily="18" charset="0"/>
                <a:cs typeface="Times New Roman" pitchFamily="18" charset="0"/>
              </a:rPr>
              <a:t>Generally speaking, the aorist passive is easy to recognize and parse because of its distinctive -</a:t>
            </a:r>
            <a:r>
              <a:rPr lang="el-GR" sz="2400" dirty="0" smtClean="0">
                <a:solidFill>
                  <a:srgbClr val="FFFF00"/>
                </a:solidFill>
                <a:latin typeface="Palatino Linotype" pitchFamily="18" charset="0"/>
                <a:cs typeface="Times New Roman" pitchFamily="18" charset="0"/>
              </a:rPr>
              <a:t>θη</a:t>
            </a:r>
            <a:r>
              <a:rPr lang="en-US" sz="2400" dirty="0" smtClean="0">
                <a:solidFill>
                  <a:schemeClr val="bg1"/>
                </a:solidFill>
                <a:latin typeface="Times New Roman" pitchFamily="18" charset="0"/>
                <a:cs typeface="Times New Roman" pitchFamily="18" charset="0"/>
              </a:rPr>
              <a:t>- marker and regular personal endings. </a:t>
            </a:r>
          </a:p>
        </p:txBody>
      </p:sp>
    </p:spTree>
    <p:extLst>
      <p:ext uri="{BB962C8B-B14F-4D97-AF65-F5344CB8AC3E}">
        <p14:creationId xmlns:p14="http://schemas.microsoft.com/office/powerpoint/2010/main" val="3067354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smtClean="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b="1" u="sng" dirty="0" smtClean="0">
                <a:solidFill>
                  <a:srgbClr val="FFFF00"/>
                </a:solidFill>
                <a:latin typeface="Times New Roman" pitchFamily="18" charset="0"/>
                <a:cs typeface="Times New Roman" pitchFamily="18" charset="0"/>
              </a:rPr>
              <a:t>Voice</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This indicates the role the subject plays in the action. </a:t>
            </a:r>
          </a:p>
          <a:p>
            <a:pPr lvl="1">
              <a:defRPr/>
            </a:pPr>
            <a:r>
              <a:rPr lang="en-US" sz="2400" dirty="0" smtClean="0">
                <a:solidFill>
                  <a:schemeClr val="bg1"/>
                </a:solidFill>
                <a:latin typeface="Times New Roman" pitchFamily="18" charset="0"/>
                <a:cs typeface="Times New Roman" pitchFamily="18" charset="0"/>
              </a:rPr>
              <a:t>Greek can distinguish three roles (voices): </a:t>
            </a:r>
          </a:p>
          <a:p>
            <a:pPr lvl="1">
              <a:defRPr/>
            </a:pPr>
            <a:r>
              <a:rPr lang="en-US" sz="2400" u="sng" dirty="0" smtClean="0">
                <a:solidFill>
                  <a:srgbClr val="FFFF00"/>
                </a:solidFill>
                <a:latin typeface="Times New Roman" pitchFamily="18" charset="0"/>
                <a:cs typeface="Times New Roman" pitchFamily="18" charset="0"/>
              </a:rPr>
              <a:t>Passive</a:t>
            </a:r>
            <a:r>
              <a:rPr lang="en-US" sz="2400" dirty="0" smtClean="0">
                <a:solidFill>
                  <a:srgbClr val="FFFF00"/>
                </a:solidFill>
                <a:latin typeface="Times New Roman" pitchFamily="18" charset="0"/>
                <a:cs typeface="Times New Roman" pitchFamily="18" charset="0"/>
              </a:rPr>
              <a:t>: The subject receives the consequence of the action </a:t>
            </a:r>
          </a:p>
          <a:p>
            <a:pPr lvl="2">
              <a:defRPr/>
            </a:pPr>
            <a:r>
              <a:rPr lang="en-US" u="sng" dirty="0" smtClean="0">
                <a:solidFill>
                  <a:schemeClr val="bg1"/>
                </a:solidFill>
                <a:latin typeface="Times New Roman" pitchFamily="18" charset="0"/>
                <a:cs typeface="Times New Roman" pitchFamily="18" charset="0"/>
              </a:rPr>
              <a:t>We are run</a:t>
            </a: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by a </a:t>
            </a:r>
            <a:r>
              <a:rPr lang="en-US" dirty="0" smtClean="0">
                <a:solidFill>
                  <a:schemeClr val="bg1"/>
                </a:solidFill>
                <a:latin typeface="Times New Roman" pitchFamily="18" charset="0"/>
                <a:cs typeface="Times New Roman" pitchFamily="18" charset="0"/>
              </a:rPr>
              <a:t>computer. </a:t>
            </a:r>
          </a:p>
          <a:p>
            <a:pPr lvl="2">
              <a:defRPr/>
            </a:pPr>
            <a:r>
              <a:rPr lang="en-US" u="sng" dirty="0" smtClean="0">
                <a:solidFill>
                  <a:schemeClr val="bg1"/>
                </a:solidFill>
                <a:latin typeface="Times New Roman" pitchFamily="18" charset="0"/>
                <a:cs typeface="Times New Roman" pitchFamily="18" charset="0"/>
              </a:rPr>
              <a:t>We are stopped</a:t>
            </a:r>
            <a:r>
              <a:rPr lang="en-US" dirty="0" smtClean="0">
                <a:solidFill>
                  <a:schemeClr val="bg1"/>
                </a:solidFill>
                <a:latin typeface="Times New Roman" pitchFamily="18" charset="0"/>
                <a:cs typeface="Times New Roman" pitchFamily="18" charset="0"/>
              </a:rPr>
              <a:t> by a police officer. </a:t>
            </a:r>
          </a:p>
          <a:p>
            <a:pPr lvl="2">
              <a:defRPr/>
            </a:pPr>
            <a:r>
              <a:rPr lang="en-US" u="sng" dirty="0" smtClean="0">
                <a:solidFill>
                  <a:schemeClr val="bg1"/>
                </a:solidFill>
                <a:latin typeface="Times New Roman" pitchFamily="18" charset="0"/>
                <a:cs typeface="Times New Roman" pitchFamily="18" charset="0"/>
              </a:rPr>
              <a:t>The drinks are bought</a:t>
            </a:r>
            <a:r>
              <a:rPr lang="en-US" dirty="0" smtClean="0">
                <a:solidFill>
                  <a:schemeClr val="bg1"/>
                </a:solidFill>
                <a:latin typeface="Times New Roman" pitchFamily="18" charset="0"/>
                <a:cs typeface="Times New Roman" pitchFamily="18" charset="0"/>
              </a:rPr>
              <a:t> by me.</a:t>
            </a:r>
          </a:p>
        </p:txBody>
      </p:sp>
    </p:spTree>
    <p:extLst>
      <p:ext uri="{BB962C8B-B14F-4D97-AF65-F5344CB8AC3E}">
        <p14:creationId xmlns:p14="http://schemas.microsoft.com/office/powerpoint/2010/main" val="39847588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a:defRPr/>
            </a:pPr>
            <a:r>
              <a:rPr lang="en-US" sz="2400" dirty="0" smtClean="0">
                <a:solidFill>
                  <a:schemeClr val="bg1"/>
                </a:solidFill>
                <a:latin typeface="Times New Roman" pitchFamily="18" charset="0"/>
                <a:cs typeface="Times New Roman" pitchFamily="18" charset="0"/>
              </a:rPr>
              <a:t>Although this form is known as the “</a:t>
            </a:r>
            <a:r>
              <a:rPr lang="en-US" sz="2400" dirty="0" smtClean="0">
                <a:solidFill>
                  <a:srgbClr val="FFFF00"/>
                </a:solidFill>
                <a:latin typeface="Times New Roman" pitchFamily="18" charset="0"/>
                <a:cs typeface="Times New Roman" pitchFamily="18" charset="0"/>
              </a:rPr>
              <a:t>aorist passive</a:t>
            </a:r>
            <a:r>
              <a:rPr lang="en-US" sz="2400" dirty="0" smtClean="0">
                <a:solidFill>
                  <a:schemeClr val="bg1"/>
                </a:solidFill>
                <a:latin typeface="Times New Roman" pitchFamily="18" charset="0"/>
                <a:cs typeface="Times New Roman" pitchFamily="18" charset="0"/>
              </a:rPr>
              <a:t>,” it in fact evolved in meaning over the centuries. </a:t>
            </a:r>
          </a:p>
          <a:p>
            <a:pPr>
              <a:defRPr/>
            </a:pPr>
            <a:r>
              <a:rPr lang="el-GR" sz="2400" dirty="0" smtClean="0">
                <a:solidFill>
                  <a:schemeClr val="bg1"/>
                </a:solidFill>
                <a:latin typeface="Times New Roman" pitchFamily="18" charset="0"/>
                <a:cs typeface="Times New Roman" pitchFamily="18" charset="0"/>
              </a:rPr>
              <a:t>Ι</a:t>
            </a:r>
            <a:r>
              <a:rPr lang="en-US" sz="2400" dirty="0" smtClean="0">
                <a:solidFill>
                  <a:schemeClr val="bg1"/>
                </a:solidFill>
                <a:latin typeface="Times New Roman" pitchFamily="18" charset="0"/>
                <a:cs typeface="Times New Roman" pitchFamily="18" charset="0"/>
              </a:rPr>
              <a:t>n the earliest Greek</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the form is almost always intransitive (</a:t>
            </a:r>
            <a:r>
              <a:rPr lang="en-US" sz="2400" dirty="0">
                <a:solidFill>
                  <a:schemeClr val="bg1"/>
                </a:solidFill>
                <a:latin typeface="Times New Roman" pitchFamily="18" charset="0"/>
                <a:cs typeface="Times New Roman" pitchFamily="18" charset="0"/>
                <a:sym typeface="Wingdings" pitchFamily="2" charset="2"/>
              </a:rPr>
              <a:t>as if in the Middle </a:t>
            </a:r>
            <a:r>
              <a:rPr lang="en-US" sz="2400" dirty="0" smtClean="0">
                <a:solidFill>
                  <a:schemeClr val="bg1"/>
                </a:solidFill>
                <a:latin typeface="Times New Roman" pitchFamily="18" charset="0"/>
                <a:cs typeface="Times New Roman" pitchFamily="18" charset="0"/>
                <a:sym typeface="Wingdings" pitchFamily="2" charset="2"/>
              </a:rPr>
              <a:t>Voice): </a:t>
            </a:r>
            <a:r>
              <a:rPr lang="en-US" sz="2400" dirty="0" smtClean="0">
                <a:solidFill>
                  <a:schemeClr val="bg1"/>
                </a:solidFill>
                <a:latin typeface="Times New Roman" pitchFamily="18" charset="0"/>
                <a:cs typeface="Times New Roman" pitchFamily="18" charset="0"/>
              </a:rPr>
              <a:t> </a:t>
            </a:r>
          </a:p>
          <a:p>
            <a:pPr lvl="1">
              <a:defRPr/>
            </a:pPr>
            <a:r>
              <a:rPr lang="el-GR" sz="2000" dirty="0" smtClean="0">
                <a:solidFill>
                  <a:srgbClr val="FFFF00"/>
                </a:solidFill>
                <a:latin typeface="Palatino Linotype" pitchFamily="18" charset="0"/>
                <a:cs typeface="Times New Roman" pitchFamily="18" charset="0"/>
              </a:rPr>
              <a:t>δεινὼ δέ </a:t>
            </a:r>
            <a:r>
              <a:rPr lang="el-GR" sz="2000" dirty="0">
                <a:solidFill>
                  <a:srgbClr val="FFFF00"/>
                </a:solidFill>
                <a:latin typeface="Palatino Linotype" pitchFamily="18" charset="0"/>
                <a:cs typeface="Times New Roman" pitchFamily="18" charset="0"/>
              </a:rPr>
              <a:t>οἱ ὄσσε </a:t>
            </a:r>
            <a:r>
              <a:rPr lang="el-GR" sz="2000" u="sng" dirty="0" smtClean="0">
                <a:solidFill>
                  <a:srgbClr val="FFFF00"/>
                </a:solidFill>
                <a:latin typeface="Palatino Linotype" pitchFamily="18" charset="0"/>
                <a:cs typeface="Times New Roman" pitchFamily="18" charset="0"/>
              </a:rPr>
              <a:t>φάανθεν</a:t>
            </a:r>
            <a:r>
              <a:rPr lang="en-US" sz="2000" dirty="0">
                <a:solidFill>
                  <a:srgbClr val="FFFF00"/>
                </a:solidFill>
                <a:latin typeface="Palatino Linotype" pitchFamily="18" charset="0"/>
                <a:cs typeface="Times New Roman" pitchFamily="18" charset="0"/>
              </a:rPr>
              <a:t> </a:t>
            </a:r>
            <a:endParaRPr lang="en-US" sz="2000" dirty="0" smtClean="0">
              <a:solidFill>
                <a:srgbClr val="FFFF00"/>
              </a:solidFill>
              <a:latin typeface="Palatino Linotype" pitchFamily="18" charset="0"/>
              <a:cs typeface="Times New Roman" pitchFamily="18" charset="0"/>
            </a:endParaRPr>
          </a:p>
          <a:p>
            <a:pPr marL="457200" lvl="1" indent="0">
              <a:buNone/>
              <a:defRPr/>
            </a:pPr>
            <a:r>
              <a:rPr lang="en-US" sz="2000" dirty="0">
                <a:solidFill>
                  <a:srgbClr val="FFFF00"/>
                </a:solidFill>
                <a:latin typeface="Palatino Linotype"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“…and her eyes </a:t>
            </a:r>
            <a:r>
              <a:rPr lang="en-US" sz="2000" u="sng" dirty="0" smtClean="0">
                <a:solidFill>
                  <a:schemeClr val="bg1"/>
                </a:solidFill>
                <a:latin typeface="Times New Roman" pitchFamily="18" charset="0"/>
                <a:cs typeface="Times New Roman" pitchFamily="18" charset="0"/>
              </a:rPr>
              <a:t>appeared</a:t>
            </a:r>
            <a:r>
              <a:rPr lang="en-US" sz="2000" dirty="0" smtClean="0">
                <a:solidFill>
                  <a:schemeClr val="bg1"/>
                </a:solidFill>
                <a:latin typeface="Times New Roman" pitchFamily="18" charset="0"/>
                <a:cs typeface="Times New Roman" pitchFamily="18" charset="0"/>
              </a:rPr>
              <a:t> awesome.” (</a:t>
            </a:r>
            <a:r>
              <a:rPr lang="en-US" sz="2000" i="1" dirty="0" smtClean="0">
                <a:solidFill>
                  <a:schemeClr val="bg1"/>
                </a:solidFill>
                <a:latin typeface="Times New Roman" pitchFamily="18" charset="0"/>
                <a:cs typeface="Times New Roman" pitchFamily="18" charset="0"/>
              </a:rPr>
              <a:t>Iliad</a:t>
            </a:r>
            <a:r>
              <a:rPr lang="en-US" sz="2000" dirty="0" smtClean="0">
                <a:solidFill>
                  <a:schemeClr val="bg1"/>
                </a:solidFill>
                <a:latin typeface="Times New Roman" pitchFamily="18" charset="0"/>
                <a:cs typeface="Times New Roman" pitchFamily="18" charset="0"/>
              </a:rPr>
              <a:t> 1.200)</a:t>
            </a:r>
          </a:p>
        </p:txBody>
      </p:sp>
    </p:spTree>
    <p:extLst>
      <p:ext uri="{BB962C8B-B14F-4D97-AF65-F5344CB8AC3E}">
        <p14:creationId xmlns:p14="http://schemas.microsoft.com/office/powerpoint/2010/main" val="174477066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924800" cy="4876800"/>
          </a:xfrm>
        </p:spPr>
        <p:txBody>
          <a:bodyPr rtlCol="0">
            <a:normAutofit lnSpcReduction="10000"/>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a:defRPr/>
            </a:pPr>
            <a:r>
              <a:rPr lang="en-US" sz="2400" dirty="0" smtClean="0">
                <a:solidFill>
                  <a:schemeClr val="bg1"/>
                </a:solidFill>
                <a:latin typeface="Times New Roman" pitchFamily="18" charset="0"/>
                <a:cs typeface="Times New Roman" pitchFamily="18" charset="0"/>
              </a:rPr>
              <a:t>By the time of </a:t>
            </a:r>
            <a:r>
              <a:rPr lang="en-US" sz="2400" dirty="0" err="1" smtClean="0">
                <a:solidFill>
                  <a:schemeClr val="bg1"/>
                </a:solidFill>
                <a:latin typeface="Times New Roman" pitchFamily="18" charset="0"/>
                <a:cs typeface="Times New Roman" pitchFamily="18" charset="0"/>
              </a:rPr>
              <a:t>Koine</a:t>
            </a:r>
            <a:r>
              <a:rPr lang="en-US" sz="2400" dirty="0" smtClean="0">
                <a:solidFill>
                  <a:schemeClr val="bg1"/>
                </a:solidFill>
                <a:latin typeface="Times New Roman" pitchFamily="18" charset="0"/>
                <a:cs typeface="Times New Roman" pitchFamily="18" charset="0"/>
              </a:rPr>
              <a:t> and Biblical Greek, these same forms are used frequently in passive constructions. </a:t>
            </a:r>
          </a:p>
          <a:p>
            <a:pPr lvl="1">
              <a:defRPr/>
            </a:pPr>
            <a:r>
              <a:rPr lang="en-US" sz="2400" u="sng" dirty="0" smtClean="0">
                <a:solidFill>
                  <a:schemeClr val="bg1"/>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ζωὴν </a:t>
            </a:r>
            <a:r>
              <a:rPr lang="el-GR" sz="2400" dirty="0">
                <a:solidFill>
                  <a:srgbClr val="FFFF00"/>
                </a:solidFill>
                <a:latin typeface="Palatino Linotype" pitchFamily="18" charset="0"/>
                <a:cs typeface="Times New Roman" pitchFamily="18" charset="0"/>
              </a:rPr>
              <a:t>αἰώνιον </a:t>
            </a:r>
            <a:r>
              <a:rPr lang="el-GR" sz="2400" u="sng" dirty="0">
                <a:solidFill>
                  <a:srgbClr val="FFFF00"/>
                </a:solidFill>
                <a:latin typeface="Palatino Linotype" pitchFamily="18" charset="0"/>
                <a:cs typeface="Times New Roman" pitchFamily="18" charset="0"/>
              </a:rPr>
              <a:t>ἔδωκεν</a:t>
            </a:r>
            <a:r>
              <a:rPr lang="el-GR" sz="2400" dirty="0">
                <a:solidFill>
                  <a:srgbClr val="FFFF00"/>
                </a:solidFill>
                <a:latin typeface="Palatino Linotype" pitchFamily="18" charset="0"/>
                <a:cs typeface="Times New Roman" pitchFamily="18" charset="0"/>
              </a:rPr>
              <a:t> ἡμῖν ὁ θεός</a:t>
            </a:r>
            <a:r>
              <a:rPr lang="en-US" sz="2400" dirty="0">
                <a:solidFill>
                  <a:schemeClr val="bg1"/>
                </a:solidFill>
                <a:latin typeface="Times New Roman" pitchFamily="18" charset="0"/>
                <a:cs typeface="Times New Roman" pitchFamily="18" charset="0"/>
              </a:rPr>
              <a:t>. </a:t>
            </a:r>
          </a:p>
          <a:p>
            <a:pPr lvl="2">
              <a:defRPr/>
            </a:pPr>
            <a:r>
              <a:rPr lang="en-US" sz="2000" dirty="0" smtClean="0">
                <a:solidFill>
                  <a:schemeClr val="bg1"/>
                </a:solidFill>
                <a:latin typeface="Times New Roman" pitchFamily="18" charset="0"/>
                <a:cs typeface="Times New Roman" pitchFamily="18" charset="0"/>
              </a:rPr>
              <a:t>“God </a:t>
            </a:r>
            <a:r>
              <a:rPr lang="en-US" sz="2000" u="sng" dirty="0" smtClean="0">
                <a:solidFill>
                  <a:schemeClr val="bg1"/>
                </a:solidFill>
                <a:latin typeface="Times New Roman" pitchFamily="18" charset="0"/>
                <a:cs typeface="Times New Roman" pitchFamily="18" charset="0"/>
              </a:rPr>
              <a:t>gave</a:t>
            </a:r>
            <a:r>
              <a:rPr lang="en-US" sz="2000" dirty="0" smtClean="0">
                <a:solidFill>
                  <a:schemeClr val="bg1"/>
                </a:solidFill>
                <a:latin typeface="Times New Roman" pitchFamily="18" charset="0"/>
                <a:cs typeface="Times New Roman" pitchFamily="18" charset="0"/>
              </a:rPr>
              <a:t> us eternal life.” - </a:t>
            </a:r>
            <a:r>
              <a:rPr lang="el-GR" sz="2000" dirty="0" smtClean="0">
                <a:solidFill>
                  <a:schemeClr val="bg1"/>
                </a:solidFill>
                <a:latin typeface="Times New Roman" pitchFamily="18" charset="0"/>
                <a:cs typeface="Times New Roman" pitchFamily="18" charset="0"/>
              </a:rPr>
              <a:t>1 </a:t>
            </a:r>
            <a:r>
              <a:rPr lang="en-US" sz="2000" dirty="0">
                <a:solidFill>
                  <a:schemeClr val="bg1"/>
                </a:solidFill>
                <a:latin typeface="Times New Roman" pitchFamily="18" charset="0"/>
                <a:cs typeface="Times New Roman" pitchFamily="18" charset="0"/>
              </a:rPr>
              <a:t>John 5:11 </a:t>
            </a:r>
          </a:p>
          <a:p>
            <a:pPr lvl="1">
              <a:defRPr/>
            </a:pPr>
            <a:r>
              <a:rPr lang="en-US" sz="2400" u="sng" dirty="0" smtClean="0">
                <a:solidFill>
                  <a:schemeClr val="bg1"/>
                </a:solidFill>
                <a:latin typeface="Times New Roman" pitchFamily="18" charset="0"/>
                <a:cs typeface="Times New Roman" pitchFamily="18" charset="0"/>
              </a:rPr>
              <a:t>Passive</a:t>
            </a:r>
            <a:r>
              <a:rPr lang="en-US" sz="2400" dirty="0" smtClean="0">
                <a:solidFill>
                  <a:schemeClr val="bg1"/>
                </a:solidFill>
                <a:latin typeface="Times New Roman" pitchFamily="18" charset="0"/>
                <a:cs typeface="Times New Roman" pitchFamily="18" charset="0"/>
              </a:rPr>
              <a:t>: </a:t>
            </a:r>
            <a:r>
              <a:rPr lang="el-GR" sz="2400" dirty="0" smtClean="0">
                <a:solidFill>
                  <a:srgbClr val="FFFF00"/>
                </a:solidFill>
                <a:latin typeface="Palatino Linotype" pitchFamily="18" charset="0"/>
                <a:cs typeface="Times New Roman" pitchFamily="18" charset="0"/>
              </a:rPr>
              <a:t>ὁ </a:t>
            </a:r>
            <a:r>
              <a:rPr lang="el-GR" sz="2400" dirty="0">
                <a:solidFill>
                  <a:srgbClr val="FFFF00"/>
                </a:solidFill>
                <a:latin typeface="Palatino Linotype" pitchFamily="18" charset="0"/>
                <a:cs typeface="Times New Roman" pitchFamily="18" charset="0"/>
              </a:rPr>
              <a:t>νόμος διὰ Μωϋσέως </a:t>
            </a:r>
            <a:r>
              <a:rPr lang="el-GR" sz="2400" u="sng" dirty="0" smtClean="0">
                <a:solidFill>
                  <a:srgbClr val="FFFF00"/>
                </a:solidFill>
                <a:latin typeface="Palatino Linotype" pitchFamily="18" charset="0"/>
                <a:cs typeface="Times New Roman" pitchFamily="18" charset="0"/>
              </a:rPr>
              <a:t>ἐδόθη</a:t>
            </a:r>
            <a:r>
              <a:rPr lang="en-US" sz="2400" dirty="0" smtClean="0">
                <a:solidFill>
                  <a:schemeClr val="bg1"/>
                </a:solidFill>
                <a:latin typeface="Times New Roman" pitchFamily="18" charset="0"/>
                <a:cs typeface="Times New Roman" pitchFamily="18" charset="0"/>
              </a:rPr>
              <a:t>.</a:t>
            </a:r>
            <a:r>
              <a:rPr lang="el-GR" sz="2400" dirty="0" smtClean="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lvl="2">
              <a:defRPr/>
            </a:pPr>
            <a:r>
              <a:rPr lang="en-US" sz="2000" dirty="0" smtClean="0">
                <a:solidFill>
                  <a:schemeClr val="bg1"/>
                </a:solidFill>
                <a:latin typeface="Times New Roman" pitchFamily="18" charset="0"/>
                <a:cs typeface="Times New Roman" pitchFamily="18" charset="0"/>
              </a:rPr>
              <a:t>“The law </a:t>
            </a:r>
            <a:r>
              <a:rPr lang="en-US" sz="2000" u="sng" dirty="0" smtClean="0">
                <a:solidFill>
                  <a:schemeClr val="bg1"/>
                </a:solidFill>
                <a:latin typeface="Times New Roman" pitchFamily="18" charset="0"/>
                <a:cs typeface="Times New Roman" pitchFamily="18" charset="0"/>
              </a:rPr>
              <a:t>was given</a:t>
            </a:r>
            <a:r>
              <a:rPr lang="en-US" sz="2000" dirty="0" smtClean="0">
                <a:solidFill>
                  <a:schemeClr val="bg1"/>
                </a:solidFill>
                <a:latin typeface="Times New Roman" pitchFamily="18" charset="0"/>
                <a:cs typeface="Times New Roman" pitchFamily="18" charset="0"/>
              </a:rPr>
              <a:t> through Moses.” - John </a:t>
            </a:r>
            <a:r>
              <a:rPr lang="en-US" sz="2000" dirty="0">
                <a:solidFill>
                  <a:schemeClr val="bg1"/>
                </a:solidFill>
                <a:latin typeface="Times New Roman" pitchFamily="18" charset="0"/>
                <a:cs typeface="Times New Roman" pitchFamily="18" charset="0"/>
              </a:rPr>
              <a:t>1:17 </a:t>
            </a:r>
          </a:p>
          <a:p>
            <a:pPr>
              <a:defRPr/>
            </a:pPr>
            <a:r>
              <a:rPr lang="en-US" sz="2400" dirty="0" smtClean="0">
                <a:solidFill>
                  <a:schemeClr val="bg1"/>
                </a:solidFill>
                <a:latin typeface="Times New Roman" pitchFamily="18" charset="0"/>
                <a:cs typeface="Times New Roman" pitchFamily="18" charset="0"/>
              </a:rPr>
              <a:t>Intransitive uses continue as well, however: </a:t>
            </a:r>
          </a:p>
          <a:p>
            <a:pPr lvl="1">
              <a:defRPr/>
            </a:pPr>
            <a:r>
              <a:rPr lang="el-GR" sz="2400" dirty="0" smtClean="0">
                <a:solidFill>
                  <a:srgbClr val="FFFF00"/>
                </a:solidFill>
                <a:latin typeface="Palatino Linotype" pitchFamily="18" charset="0"/>
                <a:cs typeface="Times New Roman" pitchFamily="18" charset="0"/>
              </a:rPr>
              <a:t>Καὶ </a:t>
            </a:r>
            <a:r>
              <a:rPr lang="el-GR" sz="2400" u="sng" dirty="0">
                <a:solidFill>
                  <a:srgbClr val="FFFF00"/>
                </a:solidFill>
                <a:latin typeface="Palatino Linotype" pitchFamily="18" charset="0"/>
                <a:cs typeface="Times New Roman" pitchFamily="18" charset="0"/>
              </a:rPr>
              <a:t>ἐπορεύθησαν</a:t>
            </a:r>
            <a:r>
              <a:rPr lang="el-GR" sz="2400" dirty="0">
                <a:solidFill>
                  <a:srgbClr val="FFFF00"/>
                </a:solidFill>
                <a:latin typeface="Palatino Linotype" pitchFamily="18" charset="0"/>
                <a:cs typeface="Times New Roman" pitchFamily="18" charset="0"/>
              </a:rPr>
              <a:t> ἕκαστος εἰς τὸν οἶκον αὐτοῦ,</a:t>
            </a:r>
          </a:p>
          <a:p>
            <a:pPr lvl="1">
              <a:defRPr/>
            </a:pPr>
            <a:r>
              <a:rPr lang="el-GR" sz="2400" dirty="0" smtClean="0">
                <a:solidFill>
                  <a:srgbClr val="FFFF00"/>
                </a:solidFill>
                <a:latin typeface="Palatino Linotype" pitchFamily="18" charset="0"/>
                <a:cs typeface="Times New Roman" pitchFamily="18" charset="0"/>
              </a:rPr>
              <a:t>Ἰησοῦς </a:t>
            </a:r>
            <a:r>
              <a:rPr lang="el-GR" sz="2400" dirty="0">
                <a:solidFill>
                  <a:srgbClr val="FFFF00"/>
                </a:solidFill>
                <a:latin typeface="Palatino Linotype" pitchFamily="18" charset="0"/>
                <a:cs typeface="Times New Roman" pitchFamily="18" charset="0"/>
              </a:rPr>
              <a:t>δὲ </a:t>
            </a:r>
            <a:r>
              <a:rPr lang="el-GR" sz="2400" u="sng" dirty="0">
                <a:solidFill>
                  <a:srgbClr val="FFFF00"/>
                </a:solidFill>
                <a:latin typeface="Palatino Linotype" pitchFamily="18" charset="0"/>
                <a:cs typeface="Times New Roman" pitchFamily="18" charset="0"/>
              </a:rPr>
              <a:t>ἐπορεύθη</a:t>
            </a:r>
            <a:r>
              <a:rPr lang="el-GR" sz="2400" dirty="0">
                <a:solidFill>
                  <a:srgbClr val="FFFF00"/>
                </a:solidFill>
                <a:latin typeface="Palatino Linotype" pitchFamily="18" charset="0"/>
                <a:cs typeface="Times New Roman" pitchFamily="18" charset="0"/>
              </a:rPr>
              <a:t> εἰς τὸ Ὄρος τῶν Ἐλαιῶν</a:t>
            </a:r>
            <a:r>
              <a:rPr lang="el-GR" sz="2400" dirty="0">
                <a:solidFill>
                  <a:schemeClr val="bg1"/>
                </a:solidFill>
                <a:latin typeface="Palatino Linotype" pitchFamily="18" charset="0"/>
                <a:cs typeface="Times New Roman" pitchFamily="18" charset="0"/>
              </a:rPr>
              <a:t>. </a:t>
            </a:r>
            <a:endParaRPr lang="en-US" sz="2400" dirty="0" smtClean="0">
              <a:solidFill>
                <a:schemeClr val="bg1"/>
              </a:solidFill>
              <a:latin typeface="Palatino Linotype" pitchFamily="18" charset="0"/>
              <a:cs typeface="Times New Roman" pitchFamily="18" charset="0"/>
            </a:endParaRPr>
          </a:p>
          <a:p>
            <a:pPr lvl="2">
              <a:defRPr/>
            </a:pPr>
            <a:r>
              <a:rPr lang="en-US" sz="2000" dirty="0" smtClean="0">
                <a:solidFill>
                  <a:schemeClr val="bg1"/>
                </a:solidFill>
                <a:latin typeface="Times New Roman" pitchFamily="18" charset="0"/>
                <a:cs typeface="Times New Roman" pitchFamily="18" charset="0"/>
              </a:rPr>
              <a:t>“And each </a:t>
            </a:r>
            <a:r>
              <a:rPr lang="en-US" sz="2000" u="sng" dirty="0" smtClean="0">
                <a:solidFill>
                  <a:schemeClr val="bg1"/>
                </a:solidFill>
                <a:latin typeface="Times New Roman" pitchFamily="18" charset="0"/>
                <a:cs typeface="Times New Roman" pitchFamily="18" charset="0"/>
              </a:rPr>
              <a:t>went</a:t>
            </a:r>
            <a:r>
              <a:rPr lang="en-US" sz="2000" dirty="0" smtClean="0">
                <a:solidFill>
                  <a:schemeClr val="bg1"/>
                </a:solidFill>
                <a:latin typeface="Times New Roman" pitchFamily="18" charset="0"/>
                <a:cs typeface="Times New Roman" pitchFamily="18" charset="0"/>
              </a:rPr>
              <a:t> to his own home, but Jesus </a:t>
            </a:r>
            <a:r>
              <a:rPr lang="en-US" sz="2000" u="sng" dirty="0" smtClean="0">
                <a:solidFill>
                  <a:schemeClr val="bg1"/>
                </a:solidFill>
                <a:latin typeface="Times New Roman" pitchFamily="18" charset="0"/>
                <a:cs typeface="Times New Roman" pitchFamily="18" charset="0"/>
              </a:rPr>
              <a:t>went</a:t>
            </a:r>
            <a:r>
              <a:rPr lang="en-US" sz="2000" dirty="0" smtClean="0">
                <a:solidFill>
                  <a:schemeClr val="bg1"/>
                </a:solidFill>
                <a:latin typeface="Times New Roman" pitchFamily="18" charset="0"/>
                <a:cs typeface="Times New Roman" pitchFamily="18" charset="0"/>
              </a:rPr>
              <a:t> to the Mount of Olives” </a:t>
            </a:r>
            <a:r>
              <a:rPr lang="en-US" sz="2000" dirty="0" err="1" smtClean="0">
                <a:solidFill>
                  <a:schemeClr val="bg1"/>
                </a:solidFill>
                <a:latin typeface="Times New Roman" pitchFamily="18" charset="0"/>
                <a:cs typeface="Times New Roman" pitchFamily="18" charset="0"/>
              </a:rPr>
              <a:t>Jn</a:t>
            </a:r>
            <a:r>
              <a:rPr lang="en-US" sz="2000" dirty="0" smtClean="0">
                <a:solidFill>
                  <a:schemeClr val="bg1"/>
                </a:solidFill>
                <a:latin typeface="Times New Roman" pitchFamily="18" charset="0"/>
                <a:cs typeface="Times New Roman" pitchFamily="18" charset="0"/>
              </a:rPr>
              <a:t> 7:53-8:1 </a:t>
            </a:r>
            <a:endParaRPr lang="en-US" sz="2000" dirty="0">
              <a:solidFill>
                <a:schemeClr val="bg1"/>
              </a:solidFill>
              <a:latin typeface="Times New Roman" pitchFamily="18" charset="0"/>
              <a:cs typeface="Times New Roman" pitchFamily="18" charset="0"/>
            </a:endParaRPr>
          </a:p>
          <a:p>
            <a:pPr marL="0" indent="0">
              <a:buNone/>
              <a:defRPr/>
            </a:pPr>
            <a:endParaRPr lang="en-US" sz="24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85151260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a:defRPr/>
            </a:pPr>
            <a:r>
              <a:rPr lang="en-US" sz="2400" dirty="0" smtClean="0">
                <a:solidFill>
                  <a:schemeClr val="bg1"/>
                </a:solidFill>
                <a:latin typeface="Times New Roman" pitchFamily="18" charset="0"/>
                <a:cs typeface="Times New Roman" pitchFamily="18" charset="0"/>
              </a:rPr>
              <a:t>Finally, like the present tense, the </a:t>
            </a:r>
            <a:r>
              <a:rPr lang="en-US" sz="2400"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occurs in the </a:t>
            </a:r>
            <a:r>
              <a:rPr lang="en-US" sz="2400" dirty="0" smtClean="0">
                <a:solidFill>
                  <a:srgbClr val="FFFF00"/>
                </a:solidFill>
                <a:latin typeface="Times New Roman" pitchFamily="18" charset="0"/>
                <a:cs typeface="Times New Roman" pitchFamily="18" charset="0"/>
              </a:rPr>
              <a:t>infinitive</a:t>
            </a:r>
            <a:r>
              <a:rPr lang="en-US" sz="2400" dirty="0" smtClean="0">
                <a:solidFill>
                  <a:schemeClr val="bg1"/>
                </a:solidFill>
                <a:latin typeface="Times New Roman" pitchFamily="18" charset="0"/>
                <a:cs typeface="Times New Roman" pitchFamily="18" charset="0"/>
              </a:rPr>
              <a:t> mood. </a:t>
            </a:r>
          </a:p>
          <a:p>
            <a:pPr>
              <a:defRPr/>
            </a:pPr>
            <a:r>
              <a:rPr lang="en-US" sz="2400" dirty="0" smtClean="0">
                <a:solidFill>
                  <a:schemeClr val="bg1"/>
                </a:solidFill>
                <a:latin typeface="Times New Roman" pitchFamily="18" charset="0"/>
                <a:cs typeface="Times New Roman" pitchFamily="18" charset="0"/>
              </a:rPr>
              <a:t>The </a:t>
            </a:r>
            <a:r>
              <a:rPr lang="en-US" sz="2400" dirty="0">
                <a:solidFill>
                  <a:srgbClr val="FFFF00"/>
                </a:solidFill>
                <a:latin typeface="Times New Roman" pitchFamily="18" charset="0"/>
                <a:cs typeface="Times New Roman" pitchFamily="18" charset="0"/>
              </a:rPr>
              <a:t>augment</a:t>
            </a:r>
            <a:r>
              <a:rPr lang="en-US" sz="2400" dirty="0">
                <a:solidFill>
                  <a:schemeClr val="bg1"/>
                </a:solidFill>
                <a:latin typeface="Times New Roman" pitchFamily="18" charset="0"/>
                <a:cs typeface="Times New Roman" pitchFamily="18" charset="0"/>
              </a:rPr>
              <a:t> to </a:t>
            </a:r>
            <a:r>
              <a:rPr lang="en-US" sz="2400" dirty="0" smtClean="0">
                <a:solidFill>
                  <a:schemeClr val="bg1"/>
                </a:solidFill>
                <a:latin typeface="Times New Roman" pitchFamily="18" charset="0"/>
                <a:cs typeface="Times New Roman" pitchFamily="18" charset="0"/>
              </a:rPr>
              <a:t>secondary tenses always means that the action actually took place in the past. Consequently, only the </a:t>
            </a:r>
            <a:r>
              <a:rPr lang="en-US" sz="2400" dirty="0" smtClean="0">
                <a:solidFill>
                  <a:srgbClr val="FFFF00"/>
                </a:solidFill>
                <a:latin typeface="Times New Roman" pitchFamily="18" charset="0"/>
                <a:cs typeface="Times New Roman" pitchFamily="18" charset="0"/>
              </a:rPr>
              <a:t>indicative</a:t>
            </a:r>
            <a:r>
              <a:rPr lang="en-US" sz="2400" dirty="0" smtClean="0">
                <a:solidFill>
                  <a:schemeClr val="bg1"/>
                </a:solidFill>
                <a:latin typeface="Times New Roman" pitchFamily="18" charset="0"/>
                <a:cs typeface="Times New Roman" pitchFamily="18" charset="0"/>
              </a:rPr>
              <a:t> mood uses the </a:t>
            </a:r>
            <a:r>
              <a:rPr lang="en-US" sz="2400" dirty="0" smtClean="0">
                <a:solidFill>
                  <a:srgbClr val="FFFF00"/>
                </a:solidFill>
                <a:latin typeface="Times New Roman" pitchFamily="18" charset="0"/>
                <a:cs typeface="Times New Roman" pitchFamily="18" charset="0"/>
              </a:rPr>
              <a:t>augment</a:t>
            </a:r>
            <a:r>
              <a:rPr lang="en-US" sz="2400" dirty="0" smtClean="0">
                <a:solidFill>
                  <a:schemeClr val="bg1"/>
                </a:solidFill>
                <a:latin typeface="Times New Roman" pitchFamily="18" charset="0"/>
                <a:cs typeface="Times New Roman" pitchFamily="18" charset="0"/>
              </a:rPr>
              <a:t>, since it is the only mood that specifies actual historical action. </a:t>
            </a:r>
          </a:p>
          <a:p>
            <a:pPr>
              <a:defRPr/>
            </a:pPr>
            <a:r>
              <a:rPr lang="en-US" sz="2400" dirty="0" smtClean="0">
                <a:solidFill>
                  <a:schemeClr val="bg1"/>
                </a:solidFill>
                <a:latin typeface="Times New Roman" pitchFamily="18" charset="0"/>
                <a:cs typeface="Times New Roman" pitchFamily="18" charset="0"/>
              </a:rPr>
              <a:t>Therefore the </a:t>
            </a:r>
            <a:r>
              <a:rPr lang="en-US" sz="2400" dirty="0" smtClean="0">
                <a:solidFill>
                  <a:srgbClr val="FFFF00"/>
                </a:solidFill>
                <a:latin typeface="Times New Roman" pitchFamily="18" charset="0"/>
                <a:cs typeface="Times New Roman" pitchFamily="18" charset="0"/>
              </a:rPr>
              <a:t>aorist infinitive</a:t>
            </a:r>
            <a:r>
              <a:rPr lang="en-US" sz="2400" dirty="0" smtClean="0">
                <a:solidFill>
                  <a:schemeClr val="bg1"/>
                </a:solidFill>
                <a:latin typeface="Times New Roman" pitchFamily="18" charset="0"/>
                <a:cs typeface="Times New Roman" pitchFamily="18" charset="0"/>
              </a:rPr>
              <a:t> </a:t>
            </a:r>
            <a:r>
              <a:rPr lang="en-US" sz="2400" u="sng" dirty="0" smtClean="0">
                <a:solidFill>
                  <a:schemeClr val="bg1"/>
                </a:solidFill>
                <a:latin typeface="Times New Roman" pitchFamily="18" charset="0"/>
                <a:cs typeface="Times New Roman" pitchFamily="18" charset="0"/>
              </a:rPr>
              <a:t>never</a:t>
            </a:r>
            <a:r>
              <a:rPr lang="en-US" sz="2400" dirty="0" smtClean="0">
                <a:solidFill>
                  <a:schemeClr val="bg1"/>
                </a:solidFill>
                <a:latin typeface="Times New Roman" pitchFamily="18" charset="0"/>
                <a:cs typeface="Times New Roman" pitchFamily="18" charset="0"/>
              </a:rPr>
              <a:t> has the </a:t>
            </a:r>
            <a:r>
              <a:rPr lang="en-US" sz="2400" dirty="0" smtClean="0">
                <a:solidFill>
                  <a:srgbClr val="FFFF00"/>
                </a:solidFill>
                <a:latin typeface="Times New Roman" pitchFamily="18" charset="0"/>
                <a:cs typeface="Times New Roman" pitchFamily="18" charset="0"/>
              </a:rPr>
              <a:t>augment</a:t>
            </a:r>
            <a:r>
              <a:rPr lang="en-US" sz="2400" dirty="0" smtClean="0">
                <a:solidFill>
                  <a:schemeClr val="bg1"/>
                </a:solidFill>
                <a:latin typeface="Times New Roman" pitchFamily="18" charset="0"/>
                <a:cs typeface="Times New Roman" pitchFamily="18" charset="0"/>
              </a:rPr>
              <a:t>. </a:t>
            </a:r>
          </a:p>
          <a:p>
            <a:pPr marL="0" indent="0">
              <a:buNone/>
              <a:defRPr/>
            </a:pPr>
            <a:endParaRPr lang="en-US" sz="24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376569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dirty="0" smtClean="0">
                <a:solidFill>
                  <a:schemeClr val="bg1"/>
                </a:solidFill>
                <a:latin typeface="Times New Roman" pitchFamily="18" charset="0"/>
                <a:cs typeface="Times New Roman" pitchFamily="18" charset="0"/>
              </a:rPr>
              <a:t>Person: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3</a:t>
            </a:r>
            <a:r>
              <a:rPr lang="en-US" sz="2400" baseline="30000" dirty="0" smtClean="0">
                <a:solidFill>
                  <a:srgbClr val="FFFF00"/>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Number: </a:t>
            </a:r>
            <a:r>
              <a:rPr lang="en-US" sz="2400" dirty="0" smtClean="0">
                <a:solidFill>
                  <a:srgbClr val="FFFF00"/>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plural  </a:t>
            </a:r>
          </a:p>
          <a:p>
            <a:pPr lvl="1">
              <a:defRPr/>
            </a:pPr>
            <a:r>
              <a:rPr lang="en-US" sz="2400" b="1" u="sng" dirty="0" smtClean="0">
                <a:solidFill>
                  <a:srgbClr val="FFFF00"/>
                </a:solidFill>
                <a:latin typeface="Times New Roman" pitchFamily="18" charset="0"/>
                <a:cs typeface="Times New Roman" pitchFamily="18" charset="0"/>
              </a:rPr>
              <a:t>Tense</a:t>
            </a:r>
            <a:r>
              <a:rPr lang="en-US" sz="2400" dirty="0" smtClean="0">
                <a:solidFill>
                  <a:srgbClr val="FFFF00"/>
                </a:solidFill>
                <a:latin typeface="Times New Roman" pitchFamily="18" charset="0"/>
                <a:cs typeface="Times New Roman" pitchFamily="18" charset="0"/>
              </a:rPr>
              <a:t>: present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future</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imperfect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a:t>
            </a:r>
            <a:r>
              <a:rPr lang="en-US" sz="2400" b="1" u="sng"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lvl="1">
              <a:defRPr/>
            </a:pPr>
            <a:r>
              <a:rPr lang="en-US" sz="2400" dirty="0" smtClean="0">
                <a:solidFill>
                  <a:schemeClr val="bg1"/>
                </a:solidFill>
                <a:latin typeface="Times New Roman" pitchFamily="18" charset="0"/>
                <a:cs typeface="Times New Roman" pitchFamily="18" charset="0"/>
              </a:rPr>
              <a:t>Mood: </a:t>
            </a:r>
            <a:r>
              <a:rPr lang="en-US" sz="2400" u="sng" dirty="0" smtClean="0">
                <a:solidFill>
                  <a:srgbClr val="FFFF00"/>
                </a:solidFill>
                <a:latin typeface="Times New Roman" pitchFamily="18" charset="0"/>
                <a:cs typeface="Times New Roman" pitchFamily="18" charset="0"/>
              </a:rPr>
              <a:t>indicative</a:t>
            </a:r>
            <a:r>
              <a:rPr lang="en-US" sz="2400" dirty="0" smtClean="0">
                <a:solidFill>
                  <a:schemeClr val="bg1"/>
                </a:solidFill>
                <a:latin typeface="Times New Roman" pitchFamily="18" charset="0"/>
                <a:cs typeface="Times New Roman" pitchFamily="18" charset="0"/>
              </a:rPr>
              <a:t>, </a:t>
            </a:r>
            <a:r>
              <a:rPr lang="en-US" sz="2400" u="sng" dirty="0" smtClean="0">
                <a:solidFill>
                  <a:srgbClr val="FFFF00"/>
                </a:solidFill>
                <a:latin typeface="Times New Roman" pitchFamily="18" charset="0"/>
                <a:cs typeface="Times New Roman" pitchFamily="18" charset="0"/>
              </a:rPr>
              <a:t>infinitive </a:t>
            </a:r>
          </a:p>
          <a:p>
            <a:pPr lvl="1">
              <a:defRPr/>
            </a:pPr>
            <a:r>
              <a:rPr lang="en-US" sz="2400" dirty="0" smtClean="0">
                <a:solidFill>
                  <a:schemeClr val="bg1"/>
                </a:solidFill>
                <a:latin typeface="Times New Roman" pitchFamily="18" charset="0"/>
                <a:cs typeface="Times New Roman" pitchFamily="18" charset="0"/>
              </a:rPr>
              <a:t>Voice: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middle </a:t>
            </a:r>
          </a:p>
          <a:p>
            <a:pPr lvl="2">
              <a:defRPr/>
            </a:pPr>
            <a:r>
              <a:rPr lang="en-US" sz="2000" dirty="0" smtClean="0">
                <a:solidFill>
                  <a:schemeClr val="bg1"/>
                </a:solidFill>
                <a:latin typeface="Times New Roman" pitchFamily="18" charset="0"/>
                <a:cs typeface="Times New Roman" pitchFamily="18" charset="0"/>
              </a:rPr>
              <a:t>This unit covers only </a:t>
            </a:r>
            <a:r>
              <a:rPr lang="en-US" sz="2000" dirty="0" smtClean="0">
                <a:solidFill>
                  <a:srgbClr val="FFFF00"/>
                </a:solidFill>
                <a:latin typeface="Times New Roman" pitchFamily="18" charset="0"/>
                <a:cs typeface="Times New Roman" pitchFamily="18" charset="0"/>
              </a:rPr>
              <a:t>active</a:t>
            </a:r>
            <a:r>
              <a:rPr lang="en-US" sz="2000" dirty="0" smtClean="0">
                <a:solidFill>
                  <a:schemeClr val="bg1"/>
                </a:solidFill>
                <a:latin typeface="Times New Roman" pitchFamily="18" charset="0"/>
                <a:cs typeface="Times New Roman" pitchFamily="18" charset="0"/>
              </a:rPr>
              <a:t> forms.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3773774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6868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A Greek verb by itself usually communicates FIVE pieces of information: </a:t>
            </a:r>
          </a:p>
          <a:p>
            <a:pPr lvl="1">
              <a:defRPr/>
            </a:pPr>
            <a:r>
              <a:rPr lang="en-US" sz="2400" dirty="0" smtClean="0">
                <a:solidFill>
                  <a:schemeClr val="bg1"/>
                </a:solidFill>
                <a:latin typeface="Times New Roman" pitchFamily="18" charset="0"/>
                <a:cs typeface="Times New Roman" pitchFamily="18" charset="0"/>
              </a:rPr>
              <a:t>Person: </a:t>
            </a:r>
            <a:r>
              <a:rPr lang="en-US" sz="2400" dirty="0" smtClean="0">
                <a:solidFill>
                  <a:srgbClr val="FFFF00"/>
                </a:solidFill>
                <a:latin typeface="Times New Roman" pitchFamily="18" charset="0"/>
                <a:cs typeface="Times New Roman" pitchFamily="18" charset="0"/>
              </a:rPr>
              <a:t>1</a:t>
            </a:r>
            <a:r>
              <a:rPr lang="en-US" sz="2400" baseline="30000" dirty="0" smtClean="0">
                <a:solidFill>
                  <a:srgbClr val="FFFF00"/>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3</a:t>
            </a:r>
            <a:r>
              <a:rPr lang="en-US" sz="2400" baseline="30000" dirty="0" smtClean="0">
                <a:solidFill>
                  <a:srgbClr val="FFFF00"/>
                </a:solidFill>
                <a:latin typeface="Times New Roman" pitchFamily="18" charset="0"/>
                <a:cs typeface="Times New Roman" pitchFamily="18" charset="0"/>
              </a:rPr>
              <a:t>rd</a:t>
            </a:r>
            <a:r>
              <a:rPr lang="en-US" sz="24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Number: </a:t>
            </a:r>
            <a:r>
              <a:rPr lang="en-US" sz="2400" dirty="0" smtClean="0">
                <a:solidFill>
                  <a:srgbClr val="FFFF00"/>
                </a:solidFill>
                <a:latin typeface="Times New Roman" pitchFamily="18" charset="0"/>
                <a:cs typeface="Times New Roman" pitchFamily="18" charset="0"/>
              </a:rPr>
              <a:t>singular</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plural  </a:t>
            </a:r>
          </a:p>
          <a:p>
            <a:pPr lvl="1">
              <a:defRPr/>
            </a:pPr>
            <a:r>
              <a:rPr lang="en-US" sz="2400" b="1" u="sng" dirty="0" smtClean="0">
                <a:solidFill>
                  <a:srgbClr val="FFFF00"/>
                </a:solidFill>
                <a:latin typeface="Times New Roman" pitchFamily="18" charset="0"/>
                <a:cs typeface="Times New Roman" pitchFamily="18" charset="0"/>
              </a:rPr>
              <a:t>Tense</a:t>
            </a:r>
            <a:r>
              <a:rPr lang="en-US" sz="2400" dirty="0" smtClean="0">
                <a:solidFill>
                  <a:srgbClr val="FFFF00"/>
                </a:solidFill>
                <a:latin typeface="Times New Roman" pitchFamily="18" charset="0"/>
                <a:cs typeface="Times New Roman" pitchFamily="18" charset="0"/>
              </a:rPr>
              <a:t>: present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future</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imperfect</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 </a:t>
            </a:r>
            <a:r>
              <a:rPr lang="en-US" sz="2400" b="1" u="sng"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lvl="1">
              <a:defRPr/>
            </a:pPr>
            <a:r>
              <a:rPr lang="en-US" sz="2400" b="1" u="sng" dirty="0" smtClean="0">
                <a:solidFill>
                  <a:srgbClr val="FFFF00"/>
                </a:solidFill>
                <a:latin typeface="Times New Roman" pitchFamily="18" charset="0"/>
                <a:cs typeface="Times New Roman" pitchFamily="18" charset="0"/>
              </a:rPr>
              <a:t>Mood</a:t>
            </a:r>
            <a:r>
              <a:rPr lang="en-US" sz="2400" dirty="0" smtClean="0">
                <a:solidFill>
                  <a:schemeClr val="bg1"/>
                </a:solidFill>
                <a:latin typeface="Times New Roman" pitchFamily="18" charset="0"/>
                <a:cs typeface="Times New Roman" pitchFamily="18" charset="0"/>
              </a:rPr>
              <a:t>: </a:t>
            </a:r>
            <a:r>
              <a:rPr lang="en-US" sz="2400" dirty="0" smtClean="0">
                <a:solidFill>
                  <a:srgbClr val="FFFF00"/>
                </a:solidFill>
                <a:latin typeface="Times New Roman" pitchFamily="18" charset="0"/>
                <a:cs typeface="Times New Roman" pitchFamily="18" charset="0"/>
              </a:rPr>
              <a:t>indicative</a:t>
            </a:r>
            <a:r>
              <a:rPr lang="en-US" sz="2400" dirty="0" smtClean="0">
                <a:solidFill>
                  <a:schemeClr val="bg1"/>
                </a:solidFill>
                <a:latin typeface="Times New Roman" pitchFamily="18" charset="0"/>
                <a:cs typeface="Times New Roman" pitchFamily="18" charset="0"/>
              </a:rPr>
              <a:t>, </a:t>
            </a:r>
            <a:r>
              <a:rPr lang="en-US" sz="2400" b="1" u="sng" dirty="0" smtClean="0">
                <a:solidFill>
                  <a:srgbClr val="FFFF00"/>
                </a:solidFill>
                <a:latin typeface="Times New Roman" pitchFamily="18" charset="0"/>
                <a:cs typeface="Times New Roman" pitchFamily="18" charset="0"/>
              </a:rPr>
              <a:t>infinitive </a:t>
            </a:r>
          </a:p>
          <a:p>
            <a:pPr lvl="1">
              <a:defRPr/>
            </a:pPr>
            <a:r>
              <a:rPr lang="en-US" sz="2400" dirty="0" smtClean="0">
                <a:solidFill>
                  <a:schemeClr val="bg1"/>
                </a:solidFill>
                <a:latin typeface="Times New Roman" pitchFamily="18" charset="0"/>
                <a:cs typeface="Times New Roman" pitchFamily="18" charset="0"/>
              </a:rPr>
              <a:t>Voice: </a:t>
            </a:r>
            <a:r>
              <a:rPr lang="en-US" sz="2400" dirty="0" smtClean="0">
                <a:solidFill>
                  <a:srgbClr val="FFFF00"/>
                </a:solidFill>
                <a:latin typeface="Times New Roman" pitchFamily="18" charset="0"/>
                <a:cs typeface="Times New Roman" pitchFamily="18" charset="0"/>
              </a:rPr>
              <a:t>active</a:t>
            </a:r>
            <a:r>
              <a:rPr lang="en-US" sz="2400" dirty="0" smtClean="0">
                <a:solidFill>
                  <a:schemeClr val="bg1"/>
                </a:solidFill>
                <a:latin typeface="Times New Roman" pitchFamily="18" charset="0"/>
                <a:cs typeface="Times New Roman" pitchFamily="18" charset="0"/>
              </a:rPr>
              <a:t>, middle </a:t>
            </a:r>
          </a:p>
          <a:p>
            <a:pPr lvl="2">
              <a:defRPr/>
            </a:pPr>
            <a:r>
              <a:rPr lang="en-US" sz="2000" dirty="0" smtClean="0">
                <a:solidFill>
                  <a:schemeClr val="bg1"/>
                </a:solidFill>
                <a:latin typeface="Times New Roman" pitchFamily="18" charset="0"/>
                <a:cs typeface="Times New Roman" pitchFamily="18" charset="0"/>
              </a:rPr>
              <a:t>This unit covers only </a:t>
            </a:r>
            <a:r>
              <a:rPr lang="en-US" sz="2000" dirty="0" smtClean="0">
                <a:solidFill>
                  <a:srgbClr val="FFFF00"/>
                </a:solidFill>
                <a:latin typeface="Times New Roman" pitchFamily="18" charset="0"/>
                <a:cs typeface="Times New Roman" pitchFamily="18" charset="0"/>
              </a:rPr>
              <a:t>active</a:t>
            </a:r>
            <a:r>
              <a:rPr lang="en-US" sz="2000" dirty="0" smtClean="0">
                <a:solidFill>
                  <a:schemeClr val="bg1"/>
                </a:solidFill>
                <a:latin typeface="Times New Roman" pitchFamily="18" charset="0"/>
                <a:cs typeface="Times New Roman" pitchFamily="18" charset="0"/>
              </a:rPr>
              <a:t> forms. </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46156401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69342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lvl="1">
              <a:defRPr/>
            </a:pPr>
            <a:r>
              <a:rPr lang="en-US" sz="2400" dirty="0" smtClean="0">
                <a:solidFill>
                  <a:schemeClr val="bg1"/>
                </a:solidFill>
                <a:latin typeface="Times New Roman" pitchFamily="18" charset="0"/>
                <a:cs typeface="Times New Roman" pitchFamily="18" charset="0"/>
              </a:rPr>
              <a:t>The “1</a:t>
            </a:r>
            <a:r>
              <a:rPr lang="en-US" sz="2400" baseline="30000" dirty="0" smtClean="0">
                <a:solidFill>
                  <a:schemeClr val="bg1"/>
                </a:solidFill>
                <a:latin typeface="Times New Roman" pitchFamily="18" charset="0"/>
                <a:cs typeface="Times New Roman" pitchFamily="18" charset="0"/>
              </a:rPr>
              <a:t>st</a:t>
            </a:r>
            <a:r>
              <a:rPr lang="en-US" sz="2400" dirty="0" smtClean="0">
                <a:solidFill>
                  <a:schemeClr val="bg1"/>
                </a:solidFill>
                <a:latin typeface="Times New Roman" pitchFamily="18" charset="0"/>
                <a:cs typeface="Times New Roman" pitchFamily="18" charset="0"/>
              </a:rPr>
              <a:t> aorist” or “weak aorist” uses the ending –</a:t>
            </a:r>
            <a:r>
              <a:rPr lang="el-GR" sz="2400" dirty="0" smtClean="0">
                <a:solidFill>
                  <a:srgbClr val="FFFF00"/>
                </a:solidFill>
                <a:latin typeface="Palatino Linotype" pitchFamily="18" charset="0"/>
                <a:cs typeface="Times New Roman" pitchFamily="18" charset="0"/>
              </a:rPr>
              <a:t>σαι</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for the </a:t>
            </a:r>
            <a:r>
              <a:rPr lang="en-US" sz="2400" dirty="0" smtClean="0">
                <a:solidFill>
                  <a:srgbClr val="FFFF00"/>
                </a:solidFill>
                <a:latin typeface="Times New Roman" pitchFamily="18" charset="0"/>
                <a:cs typeface="Times New Roman" pitchFamily="18" charset="0"/>
              </a:rPr>
              <a:t>infinitive</a:t>
            </a:r>
            <a:r>
              <a:rPr lang="en-US" sz="2400" dirty="0" smtClean="0">
                <a:solidFill>
                  <a:schemeClr val="bg1"/>
                </a:solidFill>
                <a:latin typeface="Times New Roman" pitchFamily="18" charset="0"/>
                <a:cs typeface="Times New Roman" pitchFamily="18" charset="0"/>
              </a:rPr>
              <a:t>: </a:t>
            </a:r>
          </a:p>
          <a:p>
            <a:pPr lvl="2">
              <a:defRPr/>
            </a:pPr>
            <a:r>
              <a:rPr lang="el-GR" dirty="0" smtClean="0">
                <a:solidFill>
                  <a:srgbClr val="FFFF00"/>
                </a:solidFill>
                <a:latin typeface="Palatino Linotype" pitchFamily="18" charset="0"/>
                <a:cs typeface="Times New Roman" pitchFamily="18" charset="0"/>
              </a:rPr>
              <a:t>λῦ</a:t>
            </a:r>
            <a:r>
              <a:rPr lang="el-GR" u="sng" dirty="0" smtClean="0">
                <a:solidFill>
                  <a:srgbClr val="FFFF00"/>
                </a:solidFill>
                <a:latin typeface="Palatino Linotype" pitchFamily="18" charset="0"/>
                <a:cs typeface="Times New Roman" pitchFamily="18" charset="0"/>
              </a:rPr>
              <a:t>σαι</a:t>
            </a:r>
            <a:endParaRPr lang="en-US" dirty="0">
              <a:solidFill>
                <a:schemeClr val="bg1"/>
              </a:solidFill>
              <a:latin typeface="Times New Roman" pitchFamily="18" charset="0"/>
              <a:cs typeface="Times New Roman" pitchFamily="18" charset="0"/>
            </a:endParaRPr>
          </a:p>
          <a:p>
            <a:pPr lvl="2">
              <a:defRPr/>
            </a:pPr>
            <a:r>
              <a:rPr lang="el-GR" dirty="0" smtClean="0">
                <a:solidFill>
                  <a:srgbClr val="FFFF00"/>
                </a:solidFill>
                <a:latin typeface="Palatino Linotype" pitchFamily="18" charset="0"/>
                <a:cs typeface="Times New Roman" pitchFamily="18" charset="0"/>
              </a:rPr>
              <a:t>δεῖ</a:t>
            </a:r>
            <a:r>
              <a:rPr lang="el-GR" u="sng" dirty="0" smtClean="0">
                <a:solidFill>
                  <a:srgbClr val="FFFF00"/>
                </a:solidFill>
                <a:latin typeface="Palatino Linotype" pitchFamily="18" charset="0"/>
                <a:cs typeface="Times New Roman" pitchFamily="18" charset="0"/>
              </a:rPr>
              <a:t>ξαι</a:t>
            </a:r>
            <a:r>
              <a:rPr lang="el-GR" dirty="0" smtClean="0">
                <a:solidFill>
                  <a:srgbClr val="FFFF00"/>
                </a:solidFill>
                <a:latin typeface="Palatino Linotype" pitchFamily="18" charset="0"/>
                <a:cs typeface="Times New Roman" pitchFamily="18" charset="0"/>
              </a:rPr>
              <a:t> </a:t>
            </a:r>
            <a:r>
              <a:rPr lang="el-GR" dirty="0">
                <a:solidFill>
                  <a:schemeClr val="bg1"/>
                </a:solidFill>
                <a:latin typeface="Times New Roman" pitchFamily="18" charset="0"/>
                <a:cs typeface="Times New Roman" pitchFamily="18" charset="0"/>
              </a:rPr>
              <a:t>(</a:t>
            </a:r>
            <a:r>
              <a:rPr lang="el-GR" dirty="0">
                <a:solidFill>
                  <a:srgbClr val="FFFF00"/>
                </a:solidFill>
                <a:latin typeface="Palatino Linotype" pitchFamily="18" charset="0"/>
                <a:cs typeface="Times New Roman" pitchFamily="18" charset="0"/>
              </a:rPr>
              <a:t>κ</a:t>
            </a:r>
            <a:r>
              <a:rPr lang="el-GR" dirty="0">
                <a:solidFill>
                  <a:schemeClr val="bg1"/>
                </a:solidFill>
                <a:latin typeface="Times New Roman" pitchFamily="18" charset="0"/>
                <a:cs typeface="Times New Roman" pitchFamily="18" charset="0"/>
              </a:rPr>
              <a:t> + </a:t>
            </a:r>
            <a:r>
              <a:rPr lang="el-GR" dirty="0">
                <a:solidFill>
                  <a:srgbClr val="FFFF00"/>
                </a:solidFill>
                <a:latin typeface="Palatino Linotype" pitchFamily="18" charset="0"/>
                <a:cs typeface="Times New Roman" pitchFamily="18" charset="0"/>
              </a:rPr>
              <a:t>σ</a:t>
            </a:r>
            <a:r>
              <a:rPr lang="el-GR" dirty="0">
                <a:solidFill>
                  <a:schemeClr val="bg1"/>
                </a:solidFill>
                <a:latin typeface="Times New Roman" pitchFamily="18" charset="0"/>
                <a:cs typeface="Times New Roman" pitchFamily="18" charset="0"/>
              </a:rPr>
              <a:t> = </a:t>
            </a:r>
            <a:r>
              <a:rPr lang="el-GR" dirty="0">
                <a:solidFill>
                  <a:srgbClr val="FFFF00"/>
                </a:solidFill>
                <a:latin typeface="Palatino Linotype" pitchFamily="18" charset="0"/>
                <a:cs typeface="Times New Roman" pitchFamily="18" charset="0"/>
              </a:rPr>
              <a:t>ξ</a:t>
            </a:r>
            <a:r>
              <a:rPr lang="el-GR" dirty="0">
                <a:solidFill>
                  <a:schemeClr val="bg1"/>
                </a:solidFill>
                <a:latin typeface="Times New Roman" pitchFamily="18" charset="0"/>
                <a:cs typeface="Times New Roman" pitchFamily="18" charset="0"/>
              </a:rPr>
              <a:t>) </a:t>
            </a:r>
            <a:endParaRPr lang="en-US" dirty="0" smtClean="0">
              <a:solidFill>
                <a:srgbClr val="FFFF00"/>
              </a:solidFill>
              <a:latin typeface="Palatino Linotype" pitchFamily="18" charset="0"/>
              <a:cs typeface="Times New Roman" pitchFamily="18" charset="0"/>
            </a:endParaRPr>
          </a:p>
        </p:txBody>
      </p:sp>
    </p:spTree>
    <p:extLst>
      <p:ext uri="{BB962C8B-B14F-4D97-AF65-F5344CB8AC3E}">
        <p14:creationId xmlns:p14="http://schemas.microsoft.com/office/powerpoint/2010/main" val="4022283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9248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lvl="1">
              <a:defRPr/>
            </a:pP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2</a:t>
            </a:r>
            <a:r>
              <a:rPr lang="en-US" sz="2400" baseline="30000" dirty="0" smtClean="0">
                <a:solidFill>
                  <a:srgbClr val="FFFF00"/>
                </a:solidFill>
                <a:latin typeface="Times New Roman" pitchFamily="18" charset="0"/>
                <a:cs typeface="Times New Roman" pitchFamily="18" charset="0"/>
              </a:rPr>
              <a:t>nd</a:t>
            </a:r>
            <a:r>
              <a:rPr lang="en-US" sz="2400" dirty="0" smtClean="0">
                <a:solidFill>
                  <a:srgbClr val="FFFF00"/>
                </a:solidFill>
                <a:latin typeface="Times New Roman" pitchFamily="18" charset="0"/>
                <a:cs typeface="Times New Roman" pitchFamily="18" charset="0"/>
              </a:rPr>
              <a:t> aorist</a:t>
            </a:r>
            <a:r>
              <a:rPr lang="en-US" sz="2400" dirty="0">
                <a:solidFill>
                  <a:schemeClr val="bg1"/>
                </a:solidFill>
                <a:latin typeface="Times New Roman" pitchFamily="18" charset="0"/>
                <a:cs typeface="Times New Roman" pitchFamily="18" charset="0"/>
              </a:rPr>
              <a:t>” or </a:t>
            </a:r>
            <a:r>
              <a:rPr lang="en-US" sz="2400" dirty="0" smtClean="0">
                <a:solidFill>
                  <a:schemeClr val="bg1"/>
                </a:solidFill>
                <a:latin typeface="Times New Roman" pitchFamily="18" charset="0"/>
                <a:cs typeface="Times New Roman" pitchFamily="18" charset="0"/>
              </a:rPr>
              <a:t>“</a:t>
            </a:r>
            <a:r>
              <a:rPr lang="en-US" sz="2400" dirty="0" smtClean="0">
                <a:solidFill>
                  <a:srgbClr val="FFFF00"/>
                </a:solidFill>
                <a:latin typeface="Times New Roman" pitchFamily="18" charset="0"/>
                <a:cs typeface="Times New Roman" pitchFamily="18" charset="0"/>
              </a:rPr>
              <a:t>strong </a:t>
            </a:r>
            <a:r>
              <a:rPr lang="en-US" sz="2400" dirty="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uses the same </a:t>
            </a:r>
            <a:r>
              <a:rPr lang="en-US" sz="2400" dirty="0" smtClean="0">
                <a:solidFill>
                  <a:srgbClr val="FFFF00"/>
                </a:solidFill>
                <a:latin typeface="Times New Roman" pitchFamily="18" charset="0"/>
                <a:cs typeface="Times New Roman" pitchFamily="18" charset="0"/>
              </a:rPr>
              <a:t>infinitive</a:t>
            </a:r>
            <a:r>
              <a:rPr lang="en-US" sz="2400" dirty="0" smtClean="0">
                <a:solidFill>
                  <a:schemeClr val="bg1"/>
                </a:solidFill>
                <a:latin typeface="Times New Roman" pitchFamily="18" charset="0"/>
                <a:cs typeface="Times New Roman" pitchFamily="18" charset="0"/>
              </a:rPr>
              <a:t> endings as the present tense: </a:t>
            </a:r>
          </a:p>
          <a:p>
            <a:pPr lvl="1">
              <a:defRPr/>
            </a:pPr>
            <a:r>
              <a:rPr lang="en-US" sz="2400" dirty="0" smtClean="0">
                <a:solidFill>
                  <a:schemeClr val="bg1"/>
                </a:solidFill>
                <a:latin typeface="Times New Roman" pitchFamily="18" charset="0"/>
                <a:cs typeface="Times New Roman" pitchFamily="18" charset="0"/>
              </a:rPr>
              <a:t>The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ω</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conjugation uses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εῖν</a:t>
            </a:r>
            <a:r>
              <a:rPr lang="en-US" sz="2400" dirty="0" smtClean="0">
                <a:solidFill>
                  <a:schemeClr val="bg1"/>
                </a:solidFill>
                <a:latin typeface="Times New Roman" pitchFamily="18" charset="0"/>
                <a:cs typeface="Times New Roman" pitchFamily="18" charset="0"/>
              </a:rPr>
              <a:t>: </a:t>
            </a:r>
            <a:endParaRPr lang="el-GR" sz="2400" dirty="0" smtClean="0">
              <a:solidFill>
                <a:schemeClr val="bg1"/>
              </a:solidFill>
              <a:latin typeface="Times New Roman" pitchFamily="18" charset="0"/>
              <a:cs typeface="Times New Roman" pitchFamily="18" charset="0"/>
            </a:endParaRPr>
          </a:p>
          <a:p>
            <a:pPr lvl="2">
              <a:defRPr/>
            </a:pPr>
            <a:r>
              <a:rPr lang="el-GR" sz="2000" dirty="0">
                <a:solidFill>
                  <a:srgbClr val="FFFF00"/>
                </a:solidFill>
                <a:latin typeface="Palatino Linotype" pitchFamily="18" charset="0"/>
                <a:cs typeface="Times New Roman" pitchFamily="18" charset="0"/>
              </a:rPr>
              <a:t>λ</a:t>
            </a:r>
            <a:r>
              <a:rPr lang="el-GR" sz="2000" dirty="0" smtClean="0">
                <a:solidFill>
                  <a:srgbClr val="FFFF00"/>
                </a:solidFill>
                <a:latin typeface="Palatino Linotype" pitchFamily="18" charset="0"/>
                <a:cs typeface="Times New Roman" pitchFamily="18" charset="0"/>
              </a:rPr>
              <a:t>αβεῖν </a:t>
            </a:r>
            <a:endParaRPr lang="en-US" sz="2000" dirty="0" smtClean="0">
              <a:solidFill>
                <a:srgbClr val="FFFF00"/>
              </a:solidFill>
              <a:latin typeface="Palatino Linotype" pitchFamily="18" charset="0"/>
              <a:cs typeface="Times New Roman" pitchFamily="18" charset="0"/>
            </a:endParaRPr>
          </a:p>
          <a:p>
            <a:pPr lvl="2">
              <a:defRPr/>
            </a:pPr>
            <a:r>
              <a:rPr lang="en-US" sz="2000" dirty="0" smtClean="0">
                <a:solidFill>
                  <a:schemeClr val="bg1"/>
                </a:solidFill>
                <a:latin typeface="Times New Roman" pitchFamily="18" charset="0"/>
                <a:cs typeface="Times New Roman" pitchFamily="18" charset="0"/>
              </a:rPr>
              <a:t>The accent is fixed and unchanging on this form.</a:t>
            </a:r>
            <a:endParaRPr lang="en-US" sz="2000" dirty="0">
              <a:solidFill>
                <a:schemeClr val="bg1"/>
              </a:solidFill>
              <a:latin typeface="Times New Roman" pitchFamily="18" charset="0"/>
              <a:cs typeface="Times New Roman" pitchFamily="18" charset="0"/>
            </a:endParaRPr>
          </a:p>
          <a:p>
            <a:pPr lvl="1">
              <a:defRPr/>
            </a:pPr>
            <a:r>
              <a:rPr lang="en-US" sz="2400" dirty="0">
                <a:solidFill>
                  <a:schemeClr val="bg1"/>
                </a:solidFill>
                <a:latin typeface="Times New Roman" pitchFamily="18" charset="0"/>
                <a:cs typeface="Times New Roman" pitchFamily="18" charset="0"/>
              </a:rPr>
              <a:t>The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μι</a:t>
            </a:r>
            <a:r>
              <a:rPr lang="el-GR" sz="2400" dirty="0" smtClean="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 </a:t>
            </a:r>
            <a:r>
              <a:rPr lang="en-US" sz="2400" dirty="0">
                <a:solidFill>
                  <a:schemeClr val="bg1"/>
                </a:solidFill>
                <a:latin typeface="Times New Roman" pitchFamily="18" charset="0"/>
                <a:cs typeface="Times New Roman" pitchFamily="18" charset="0"/>
              </a:rPr>
              <a:t>conjugation uses </a:t>
            </a:r>
            <a:r>
              <a:rPr lang="el-GR" sz="2400" dirty="0" smtClean="0">
                <a:solidFill>
                  <a:schemeClr val="bg1"/>
                </a:solidFill>
                <a:latin typeface="Times New Roman" pitchFamily="18" charset="0"/>
                <a:cs typeface="Times New Roman" pitchFamily="18" charset="0"/>
              </a:rPr>
              <a:t>–</a:t>
            </a:r>
            <a:r>
              <a:rPr lang="el-GR" sz="2400" dirty="0" smtClean="0">
                <a:solidFill>
                  <a:srgbClr val="FFFF00"/>
                </a:solidFill>
                <a:latin typeface="Palatino Linotype" pitchFamily="18" charset="0"/>
                <a:cs typeface="Times New Roman" pitchFamily="18" charset="0"/>
              </a:rPr>
              <a:t>ναι</a:t>
            </a:r>
            <a:r>
              <a:rPr lang="en-US" sz="2400" dirty="0" smtClean="0">
                <a:solidFill>
                  <a:schemeClr val="bg1"/>
                </a:solidFill>
                <a:latin typeface="Times New Roman" pitchFamily="18" charset="0"/>
                <a:cs typeface="Times New Roman" pitchFamily="18" charset="0"/>
              </a:rPr>
              <a:t>: </a:t>
            </a:r>
            <a:endParaRPr lang="el-GR" sz="2400" dirty="0" smtClean="0">
              <a:solidFill>
                <a:schemeClr val="bg1"/>
              </a:solidFill>
              <a:latin typeface="Times New Roman" pitchFamily="18" charset="0"/>
              <a:cs typeface="Times New Roman" pitchFamily="18" charset="0"/>
            </a:endParaRPr>
          </a:p>
          <a:p>
            <a:pPr lvl="2">
              <a:defRPr/>
            </a:pPr>
            <a:r>
              <a:rPr lang="el-GR" sz="2000" dirty="0" smtClean="0">
                <a:solidFill>
                  <a:srgbClr val="FFFF00"/>
                </a:solidFill>
                <a:latin typeface="Palatino Linotype" pitchFamily="18" charset="0"/>
                <a:cs typeface="Times New Roman" pitchFamily="18" charset="0"/>
              </a:rPr>
              <a:t>γνῶ</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βῆ</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δοῦ</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θεῖ</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ἱστά</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εἷ</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φύ</a:t>
            </a:r>
            <a:r>
              <a:rPr lang="el-GR" sz="2000" u="sng" dirty="0" smtClean="0">
                <a:solidFill>
                  <a:srgbClr val="FFFF00"/>
                </a:solidFill>
                <a:latin typeface="Palatino Linotype" pitchFamily="18" charset="0"/>
                <a:cs typeface="Times New Roman" pitchFamily="18" charset="0"/>
              </a:rPr>
              <a:t>ναι</a:t>
            </a:r>
            <a:r>
              <a:rPr lang="el-GR" sz="2000" dirty="0" smtClean="0">
                <a:solidFill>
                  <a:schemeClr val="bg1"/>
                </a:solidFill>
                <a:latin typeface="Times New Roman" pitchFamily="18" charset="0"/>
                <a:cs typeface="Times New Roman" pitchFamily="18" charset="0"/>
              </a:rPr>
              <a:t>, </a:t>
            </a:r>
            <a:r>
              <a:rPr lang="el-GR" sz="2000" dirty="0" smtClean="0">
                <a:solidFill>
                  <a:srgbClr val="FFFF00"/>
                </a:solidFill>
                <a:latin typeface="Palatino Linotype" pitchFamily="18" charset="0"/>
                <a:cs typeface="Times New Roman" pitchFamily="18" charset="0"/>
              </a:rPr>
              <a:t>λυθῆ</a:t>
            </a:r>
            <a:r>
              <a:rPr lang="el-GR" sz="2000" u="sng" dirty="0" smtClean="0">
                <a:solidFill>
                  <a:srgbClr val="FFFF00"/>
                </a:solidFill>
                <a:latin typeface="Palatino Linotype" pitchFamily="18" charset="0"/>
                <a:cs typeface="Times New Roman" pitchFamily="18" charset="0"/>
              </a:rPr>
              <a:t>ναι</a:t>
            </a:r>
            <a:r>
              <a:rPr lang="el-GR" sz="2000" dirty="0" smtClean="0">
                <a:solidFill>
                  <a:srgbClr val="FFFF00"/>
                </a:solidFill>
                <a:latin typeface="Palatino Linotype" pitchFamily="18" charset="0"/>
                <a:cs typeface="Times New Roman" pitchFamily="18" charset="0"/>
              </a:rPr>
              <a:t>  </a:t>
            </a:r>
            <a:endParaRPr lang="en-US" sz="2000" dirty="0" smtClean="0">
              <a:solidFill>
                <a:srgbClr val="FFFF00"/>
              </a:solidFill>
              <a:latin typeface="Palatino Linotype" pitchFamily="18" charset="0"/>
              <a:cs typeface="Times New Roman" pitchFamily="18" charset="0"/>
            </a:endParaRPr>
          </a:p>
          <a:p>
            <a:pPr lvl="2">
              <a:defRPr/>
            </a:pPr>
            <a:r>
              <a:rPr lang="en-US" sz="2000" dirty="0">
                <a:solidFill>
                  <a:schemeClr val="bg1"/>
                </a:solidFill>
                <a:latin typeface="Times New Roman" pitchFamily="18" charset="0"/>
                <a:cs typeface="Times New Roman" pitchFamily="18" charset="0"/>
              </a:rPr>
              <a:t>The accent is fixed </a:t>
            </a:r>
            <a:r>
              <a:rPr lang="en-US" sz="2000" dirty="0" smtClean="0">
                <a:solidFill>
                  <a:schemeClr val="bg1"/>
                </a:solidFill>
                <a:latin typeface="Times New Roman" pitchFamily="18" charset="0"/>
                <a:cs typeface="Times New Roman" pitchFamily="18" charset="0"/>
              </a:rPr>
              <a:t>on the penult (the syllable before the ending) on </a:t>
            </a:r>
            <a:r>
              <a:rPr lang="en-US" sz="2000" dirty="0">
                <a:solidFill>
                  <a:schemeClr val="bg1"/>
                </a:solidFill>
                <a:latin typeface="Times New Roman" pitchFamily="18" charset="0"/>
                <a:cs typeface="Times New Roman" pitchFamily="18" charset="0"/>
              </a:rPr>
              <a:t>this form</a:t>
            </a:r>
            <a:r>
              <a:rPr lang="en-US" sz="2000" dirty="0" smtClean="0">
                <a:solidFill>
                  <a:schemeClr val="bg1"/>
                </a:solidFill>
                <a:latin typeface="Times New Roman" pitchFamily="18" charset="0"/>
                <a:cs typeface="Times New Roman" pitchFamily="18" charset="0"/>
              </a:rPr>
              <a:t>.</a:t>
            </a:r>
            <a:endParaRPr lang="en-US" sz="20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62652578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The aorist tense of Greek verbs: </a:t>
            </a:r>
          </a:p>
          <a:p>
            <a:pPr lvl="1">
              <a:defRPr/>
            </a:pPr>
            <a:r>
              <a:rPr lang="en-US" sz="2400" dirty="0" smtClean="0">
                <a:solidFill>
                  <a:schemeClr val="bg1"/>
                </a:solidFill>
                <a:latin typeface="Times New Roman" pitchFamily="18" charset="0"/>
                <a:cs typeface="Times New Roman" pitchFamily="18" charset="0"/>
              </a:rPr>
              <a:t>In the </a:t>
            </a:r>
            <a:r>
              <a:rPr lang="en-US" sz="2400" dirty="0" smtClean="0">
                <a:solidFill>
                  <a:srgbClr val="FFFF00"/>
                </a:solidFill>
                <a:latin typeface="Times New Roman" pitchFamily="18" charset="0"/>
                <a:cs typeface="Times New Roman" pitchFamily="18" charset="0"/>
              </a:rPr>
              <a:t>infinitive</a:t>
            </a:r>
            <a:r>
              <a:rPr lang="en-US" sz="2400" dirty="0" smtClean="0">
                <a:solidFill>
                  <a:schemeClr val="bg1"/>
                </a:solidFill>
                <a:latin typeface="Times New Roman" pitchFamily="18" charset="0"/>
                <a:cs typeface="Times New Roman" pitchFamily="18" charset="0"/>
              </a:rPr>
              <a:t> mood, </a:t>
            </a:r>
            <a:r>
              <a:rPr lang="en-US" sz="2400" dirty="0">
                <a:solidFill>
                  <a:schemeClr val="bg1"/>
                </a:solidFill>
                <a:latin typeface="Times New Roman" pitchFamily="18" charset="0"/>
                <a:cs typeface="Times New Roman" pitchFamily="18" charset="0"/>
              </a:rPr>
              <a:t>b</a:t>
            </a:r>
            <a:r>
              <a:rPr lang="en-US" sz="2400" dirty="0" smtClean="0">
                <a:solidFill>
                  <a:schemeClr val="bg1"/>
                </a:solidFill>
                <a:latin typeface="Times New Roman" pitchFamily="18" charset="0"/>
                <a:cs typeface="Times New Roman" pitchFamily="18" charset="0"/>
              </a:rPr>
              <a:t>oth the </a:t>
            </a:r>
            <a:r>
              <a:rPr lang="en-US" sz="2400" dirty="0" smtClean="0">
                <a:solidFill>
                  <a:srgbClr val="FFFF00"/>
                </a:solidFill>
                <a:latin typeface="Times New Roman" pitchFamily="18" charset="0"/>
                <a:cs typeface="Times New Roman" pitchFamily="18" charset="0"/>
              </a:rPr>
              <a:t>present </a:t>
            </a:r>
            <a:r>
              <a:rPr lang="en-US" sz="2400" dirty="0" smtClean="0">
                <a:solidFill>
                  <a:schemeClr val="bg1"/>
                </a:solidFill>
                <a:latin typeface="Times New Roman" pitchFamily="18" charset="0"/>
                <a:cs typeface="Times New Roman" pitchFamily="18" charset="0"/>
              </a:rPr>
              <a:t>and </a:t>
            </a:r>
            <a:r>
              <a:rPr lang="en-US" sz="2400" dirty="0" smtClean="0">
                <a:solidFill>
                  <a:srgbClr val="FFFF00"/>
                </a:solidFill>
                <a:latin typeface="Times New Roman" pitchFamily="18" charset="0"/>
                <a:cs typeface="Times New Roman" pitchFamily="18" charset="0"/>
              </a:rPr>
              <a:t>aorist </a:t>
            </a:r>
            <a:r>
              <a:rPr lang="en-US" sz="2400" dirty="0" smtClean="0">
                <a:solidFill>
                  <a:schemeClr val="bg1"/>
                </a:solidFill>
                <a:latin typeface="Times New Roman" pitchFamily="18" charset="0"/>
                <a:cs typeface="Times New Roman" pitchFamily="18" charset="0"/>
              </a:rPr>
              <a:t>tenses</a:t>
            </a:r>
            <a:r>
              <a:rPr lang="en-US" sz="2400" dirty="0" smtClean="0">
                <a:solidFill>
                  <a:srgbClr val="FFFF00"/>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refer to action in general, without indicating the historical reality of it. They differ in what is called “aspect.” </a:t>
            </a:r>
          </a:p>
          <a:p>
            <a:pPr lvl="2">
              <a:defRPr/>
            </a:pPr>
            <a:r>
              <a:rPr lang="en-US" sz="2000" dirty="0">
                <a:solidFill>
                  <a:schemeClr val="bg1"/>
                </a:solidFill>
                <a:latin typeface="Times New Roman" pitchFamily="18" charset="0"/>
                <a:cs typeface="Times New Roman" pitchFamily="18" charset="0"/>
              </a:rPr>
              <a:t>The </a:t>
            </a:r>
            <a:r>
              <a:rPr lang="en-US" sz="2000" dirty="0">
                <a:solidFill>
                  <a:srgbClr val="FFFF00"/>
                </a:solidFill>
                <a:latin typeface="Times New Roman" pitchFamily="18" charset="0"/>
                <a:cs typeface="Times New Roman" pitchFamily="18" charset="0"/>
              </a:rPr>
              <a:t>present </a:t>
            </a:r>
            <a:r>
              <a:rPr lang="en-US" sz="2000" dirty="0">
                <a:solidFill>
                  <a:schemeClr val="bg1"/>
                </a:solidFill>
                <a:latin typeface="Times New Roman" pitchFamily="18" charset="0"/>
                <a:cs typeface="Times New Roman" pitchFamily="18" charset="0"/>
              </a:rPr>
              <a:t>conveys activity that </a:t>
            </a:r>
            <a:r>
              <a:rPr lang="en-US" sz="2000" dirty="0" smtClean="0">
                <a:solidFill>
                  <a:schemeClr val="bg1"/>
                </a:solidFill>
                <a:latin typeface="Times New Roman" pitchFamily="18" charset="0"/>
                <a:cs typeface="Times New Roman" pitchFamily="18" charset="0"/>
              </a:rPr>
              <a:t>ongoing in </a:t>
            </a:r>
            <a:r>
              <a:rPr lang="en-US" sz="2000" dirty="0">
                <a:solidFill>
                  <a:schemeClr val="bg1"/>
                </a:solidFill>
                <a:latin typeface="Times New Roman" pitchFamily="18" charset="0"/>
                <a:cs typeface="Times New Roman" pitchFamily="18" charset="0"/>
              </a:rPr>
              <a:t>some way. </a:t>
            </a:r>
          </a:p>
          <a:p>
            <a:pPr lvl="2">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aorist</a:t>
            </a:r>
            <a:r>
              <a:rPr lang="en-US" sz="2000" dirty="0" smtClean="0">
                <a:solidFill>
                  <a:schemeClr val="bg1"/>
                </a:solidFill>
                <a:latin typeface="Times New Roman" pitchFamily="18" charset="0"/>
                <a:cs typeface="Times New Roman" pitchFamily="18" charset="0"/>
              </a:rPr>
              <a:t> conveys a single, discreet action. </a:t>
            </a:r>
          </a:p>
          <a:p>
            <a:pPr lvl="1">
              <a:defRPr/>
            </a:pPr>
            <a:r>
              <a:rPr lang="en-US" sz="2400" dirty="0" smtClean="0">
                <a:solidFill>
                  <a:schemeClr val="bg1"/>
                </a:solidFill>
                <a:latin typeface="Times New Roman" pitchFamily="18" charset="0"/>
                <a:cs typeface="Times New Roman" pitchFamily="18" charset="0"/>
              </a:rPr>
              <a:t>For example: </a:t>
            </a:r>
          </a:p>
          <a:p>
            <a:pPr lvl="2">
              <a:defRPr/>
            </a:pPr>
            <a:r>
              <a:rPr lang="el-GR" sz="2000" dirty="0">
                <a:solidFill>
                  <a:srgbClr val="FFFF00"/>
                </a:solidFill>
                <a:latin typeface="Palatino Linotype" pitchFamily="18" charset="0"/>
                <a:cs typeface="Times New Roman" pitchFamily="18" charset="0"/>
              </a:rPr>
              <a:t>βούλομαι  </a:t>
            </a:r>
            <a:r>
              <a:rPr lang="el-GR" sz="2000" u="sng" dirty="0">
                <a:solidFill>
                  <a:srgbClr val="FFFF00"/>
                </a:solidFill>
                <a:latin typeface="Palatino Linotype" pitchFamily="18" charset="0"/>
                <a:cs typeface="Times New Roman" pitchFamily="18" charset="0"/>
              </a:rPr>
              <a:t>βαίνειν</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“I want </a:t>
            </a:r>
            <a:r>
              <a:rPr lang="en-US" sz="2000" u="sng" dirty="0" smtClean="0">
                <a:solidFill>
                  <a:schemeClr val="bg1"/>
                </a:solidFill>
                <a:latin typeface="Times New Roman" pitchFamily="18" charset="0"/>
                <a:cs typeface="Times New Roman" pitchFamily="18" charset="0"/>
              </a:rPr>
              <a:t>to go walking</a:t>
            </a:r>
            <a:r>
              <a:rPr lang="en-US" sz="2000" dirty="0" smtClean="0">
                <a:solidFill>
                  <a:schemeClr val="bg1"/>
                </a:solidFill>
                <a:latin typeface="Times New Roman" pitchFamily="18" charset="0"/>
                <a:cs typeface="Times New Roman" pitchFamily="18" charset="0"/>
              </a:rPr>
              <a:t>.” </a:t>
            </a:r>
            <a:r>
              <a:rPr lang="en-US" sz="2000" dirty="0" smtClean="0">
                <a:solidFill>
                  <a:srgbClr val="FFFF00"/>
                </a:solidFill>
                <a:latin typeface="Times New Roman" pitchFamily="18" charset="0"/>
                <a:cs typeface="Times New Roman" pitchFamily="18" charset="0"/>
              </a:rPr>
              <a:t>Present</a:t>
            </a:r>
            <a:r>
              <a:rPr lang="en-US" sz="2000" dirty="0" smtClean="0">
                <a:solidFill>
                  <a:schemeClr val="bg1"/>
                </a:solidFill>
                <a:latin typeface="Times New Roman" pitchFamily="18" charset="0"/>
                <a:cs typeface="Times New Roman" pitchFamily="18" charset="0"/>
              </a:rPr>
              <a:t>: think of an ongoing video of the speaker walking. </a:t>
            </a:r>
            <a:endParaRPr lang="el-GR" sz="2000" dirty="0" smtClean="0">
              <a:solidFill>
                <a:schemeClr val="bg1"/>
              </a:solidFill>
              <a:latin typeface="Times New Roman" pitchFamily="18" charset="0"/>
              <a:cs typeface="Times New Roman" pitchFamily="18" charset="0"/>
            </a:endParaRPr>
          </a:p>
          <a:p>
            <a:pPr lvl="2">
              <a:defRPr/>
            </a:pPr>
            <a:r>
              <a:rPr lang="el-GR" sz="2000" dirty="0">
                <a:solidFill>
                  <a:srgbClr val="FFFF00"/>
                </a:solidFill>
                <a:latin typeface="Palatino Linotype" pitchFamily="18" charset="0"/>
                <a:cs typeface="Times New Roman" pitchFamily="18" charset="0"/>
              </a:rPr>
              <a:t>βούλομαι  </a:t>
            </a:r>
            <a:r>
              <a:rPr lang="el-GR" sz="2000" u="sng" dirty="0" smtClean="0">
                <a:solidFill>
                  <a:srgbClr val="FFFF00"/>
                </a:solidFill>
                <a:latin typeface="Palatino Linotype" pitchFamily="18" charset="0"/>
                <a:cs typeface="Times New Roman" pitchFamily="18" charset="0"/>
              </a:rPr>
              <a:t>βῆναι</a:t>
            </a:r>
            <a:r>
              <a:rPr lang="el-GR" sz="2000" dirty="0" smtClean="0">
                <a:solidFill>
                  <a:schemeClr val="bg1"/>
                </a:solidFill>
                <a:latin typeface="Times New Roman" pitchFamily="18" charset="0"/>
                <a:cs typeface="Times New Roman" pitchFamily="18" charset="0"/>
              </a:rPr>
              <a:t>. </a:t>
            </a:r>
            <a:r>
              <a:rPr lang="en-US" sz="2000" dirty="0" smtClean="0">
                <a:solidFill>
                  <a:schemeClr val="bg1"/>
                </a:solidFill>
                <a:latin typeface="Times New Roman" pitchFamily="18" charset="0"/>
                <a:cs typeface="Times New Roman" pitchFamily="18" charset="0"/>
              </a:rPr>
              <a:t>“</a:t>
            </a:r>
            <a:r>
              <a:rPr lang="en-US" sz="2000" dirty="0">
                <a:solidFill>
                  <a:schemeClr val="bg1"/>
                </a:solidFill>
                <a:latin typeface="Times New Roman" pitchFamily="18" charset="0"/>
                <a:cs typeface="Times New Roman" pitchFamily="18" charset="0"/>
              </a:rPr>
              <a:t>I want </a:t>
            </a:r>
            <a:r>
              <a:rPr lang="en-US" sz="2000" u="sng" dirty="0">
                <a:solidFill>
                  <a:schemeClr val="bg1"/>
                </a:solidFill>
                <a:latin typeface="Times New Roman" pitchFamily="18" charset="0"/>
                <a:cs typeface="Times New Roman" pitchFamily="18" charset="0"/>
              </a:rPr>
              <a:t>to walk</a:t>
            </a:r>
            <a:r>
              <a:rPr lang="en-US" sz="2000" dirty="0" smtClean="0">
                <a:solidFill>
                  <a:schemeClr val="bg1"/>
                </a:solidFill>
                <a:latin typeface="Times New Roman" pitchFamily="18" charset="0"/>
                <a:cs typeface="Times New Roman" pitchFamily="18" charset="0"/>
              </a:rPr>
              <a:t>.” </a:t>
            </a:r>
            <a:r>
              <a:rPr lang="en-US" sz="2000" dirty="0">
                <a:solidFill>
                  <a:srgbClr val="FFFF00"/>
                </a:solidFill>
                <a:latin typeface="Times New Roman" pitchFamily="18" charset="0"/>
                <a:cs typeface="Times New Roman" pitchFamily="18" charset="0"/>
              </a:rPr>
              <a:t>Aorist</a:t>
            </a:r>
            <a:r>
              <a:rPr lang="en-US" sz="2000" dirty="0">
                <a:solidFill>
                  <a:schemeClr val="bg1"/>
                </a:solidFill>
                <a:latin typeface="Times New Roman" pitchFamily="18" charset="0"/>
                <a:cs typeface="Times New Roman" pitchFamily="18" charset="0"/>
              </a:rPr>
              <a:t>: think of a single image of the speaker </a:t>
            </a:r>
            <a:r>
              <a:rPr lang="en-US" sz="2000" dirty="0" smtClean="0">
                <a:solidFill>
                  <a:schemeClr val="bg1"/>
                </a:solidFill>
                <a:latin typeface="Times New Roman" pitchFamily="18" charset="0"/>
                <a:cs typeface="Times New Roman" pitchFamily="18" charset="0"/>
              </a:rPr>
              <a:t>walking. </a:t>
            </a:r>
            <a:endParaRPr lang="en-US" sz="2000" dirty="0">
              <a:solidFill>
                <a:schemeClr val="bg1"/>
              </a:solidFill>
              <a:latin typeface="Times New Roman" pitchFamily="18" charset="0"/>
              <a:cs typeface="Times New Roman" pitchFamily="18" charset="0"/>
            </a:endParaRPr>
          </a:p>
          <a:p>
            <a:pPr lvl="2">
              <a:defRPr/>
            </a:pPr>
            <a:endParaRPr lang="en-US"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88678065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a:p>
        </p:txBody>
      </p:sp>
      <p:sp>
        <p:nvSpPr>
          <p:cNvPr id="3" name="Content Placeholder 2"/>
          <p:cNvSpPr>
            <a:spLocks noGrp="1"/>
          </p:cNvSpPr>
          <p:nvPr>
            <p:ph idx="1"/>
          </p:nvPr>
        </p:nvSpPr>
        <p:spPr/>
        <p:txBody>
          <a:bodyPr>
            <a:normAutofit/>
          </a:bodyPr>
          <a:lstStyle/>
          <a:p>
            <a:r>
              <a:rPr lang="en-US" b="1" dirty="0" smtClean="0">
                <a:solidFill>
                  <a:srgbClr val="FFFF00"/>
                </a:solidFill>
                <a:latin typeface="Times New Roman" pitchFamily="18" charset="0"/>
                <a:cs typeface="Times New Roman" pitchFamily="18" charset="0"/>
              </a:rPr>
              <a:t>Next class </a:t>
            </a:r>
            <a:r>
              <a:rPr lang="en-US" dirty="0">
                <a:solidFill>
                  <a:schemeClr val="bg1"/>
                </a:solidFill>
                <a:latin typeface="Times New Roman" pitchFamily="18" charset="0"/>
                <a:cs typeface="Times New Roman" pitchFamily="18" charset="0"/>
              </a:rPr>
              <a:t>(someday, Month ##, 2013)</a:t>
            </a:r>
            <a:endParaRPr lang="en-US" dirty="0" smtClean="0">
              <a:solidFill>
                <a:schemeClr val="bg1"/>
              </a:solidFill>
              <a:latin typeface="Times New Roman" pitchFamily="18" charset="0"/>
              <a:cs typeface="Times New Roman" pitchFamily="18" charset="0"/>
            </a:endParaRPr>
          </a:p>
          <a:p>
            <a:pPr lvl="1">
              <a:defRPr/>
            </a:pPr>
            <a:r>
              <a:rPr lang="en-US" dirty="0" smtClean="0">
                <a:solidFill>
                  <a:schemeClr val="bg1"/>
                </a:solidFill>
                <a:latin typeface="Times New Roman" pitchFamily="18" charset="0"/>
                <a:cs typeface="Times New Roman" pitchFamily="18" charset="0"/>
              </a:rPr>
              <a:t>Hercules reading</a:t>
            </a:r>
          </a:p>
          <a:p>
            <a:pPr lvl="1">
              <a:defRPr/>
            </a:pPr>
            <a:r>
              <a:rPr lang="en-US" dirty="0" smtClean="0">
                <a:solidFill>
                  <a:schemeClr val="bg1"/>
                </a:solidFill>
                <a:latin typeface="Times New Roman" pitchFamily="18" charset="0"/>
                <a:cs typeface="Times New Roman" pitchFamily="18" charset="0"/>
              </a:rPr>
              <a:t>Classical reading </a:t>
            </a:r>
          </a:p>
          <a:p>
            <a:pPr lvl="1">
              <a:defRPr/>
            </a:pPr>
            <a:r>
              <a:rPr lang="en-US" dirty="0" smtClean="0">
                <a:solidFill>
                  <a:schemeClr val="bg1"/>
                </a:solidFill>
                <a:latin typeface="Times New Roman" pitchFamily="18" charset="0"/>
                <a:cs typeface="Times New Roman" pitchFamily="18" charset="0"/>
              </a:rPr>
              <a:t>Biblical reading  </a:t>
            </a:r>
            <a:endParaRPr lang="en-US"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40074944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153400" cy="46482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The </a:t>
            </a:r>
            <a:r>
              <a:rPr lang="en-US" sz="2800" dirty="0" smtClean="0">
                <a:solidFill>
                  <a:srgbClr val="FFFF00"/>
                </a:solidFill>
                <a:latin typeface="Times New Roman" pitchFamily="18" charset="0"/>
                <a:cs typeface="Times New Roman" pitchFamily="18" charset="0"/>
              </a:rPr>
              <a:t>aorist tense </a:t>
            </a:r>
            <a:r>
              <a:rPr lang="en-US" sz="2800" dirty="0" smtClean="0">
                <a:solidFill>
                  <a:schemeClr val="bg1"/>
                </a:solidFill>
                <a:latin typeface="Times New Roman" pitchFamily="18" charset="0"/>
                <a:cs typeface="Times New Roman" pitchFamily="18" charset="0"/>
              </a:rPr>
              <a:t>of Greek verbs: </a:t>
            </a:r>
          </a:p>
          <a:p>
            <a:pPr lvl="1">
              <a:defRPr/>
            </a:pPr>
            <a:r>
              <a:rPr lang="en-US" sz="2400" dirty="0" smtClean="0">
                <a:solidFill>
                  <a:schemeClr val="bg1"/>
                </a:solidFill>
                <a:latin typeface="Times New Roman" pitchFamily="18" charset="0"/>
                <a:cs typeface="Times New Roman" pitchFamily="18" charset="0"/>
              </a:rPr>
              <a:t>Fundamentally, the </a:t>
            </a:r>
            <a:r>
              <a:rPr lang="en-US" sz="2400" dirty="0" smtClean="0">
                <a:solidFill>
                  <a:srgbClr val="FFFF00"/>
                </a:solidFill>
                <a:latin typeface="Times New Roman" pitchFamily="18" charset="0"/>
                <a:cs typeface="Times New Roman" pitchFamily="18" charset="0"/>
              </a:rPr>
              <a:t>aorist tense </a:t>
            </a:r>
            <a:r>
              <a:rPr lang="en-US" sz="2400" dirty="0" smtClean="0">
                <a:solidFill>
                  <a:schemeClr val="bg1"/>
                </a:solidFill>
                <a:latin typeface="Times New Roman" pitchFamily="18" charset="0"/>
                <a:cs typeface="Times New Roman" pitchFamily="18" charset="0"/>
              </a:rPr>
              <a:t>communicates a single discreet action. </a:t>
            </a:r>
          </a:p>
          <a:p>
            <a:pPr lvl="1">
              <a:defRPr/>
            </a:pPr>
            <a:r>
              <a:rPr lang="en-US" sz="2400" dirty="0" smtClean="0">
                <a:solidFill>
                  <a:schemeClr val="bg1"/>
                </a:solidFill>
                <a:latin typeface="Times New Roman" pitchFamily="18" charset="0"/>
                <a:cs typeface="Times New Roman" pitchFamily="18" charset="0"/>
              </a:rPr>
              <a:t>In practice, it is impossible to use the </a:t>
            </a:r>
            <a:r>
              <a:rPr lang="en-US" sz="2400"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in the present, because the action described is in the past by the time a speaker or writer communicates it. </a:t>
            </a:r>
          </a:p>
          <a:p>
            <a:pPr lvl="1">
              <a:defRPr/>
            </a:pPr>
            <a:r>
              <a:rPr lang="en-US" sz="2400" dirty="0" smtClean="0">
                <a:solidFill>
                  <a:schemeClr val="bg1"/>
                </a:solidFill>
                <a:latin typeface="Times New Roman" pitchFamily="18" charset="0"/>
                <a:cs typeface="Times New Roman" pitchFamily="18" charset="0"/>
              </a:rPr>
              <a:t>Accordingly, the </a:t>
            </a:r>
            <a:r>
              <a:rPr lang="en-US" sz="2400" dirty="0" smtClean="0">
                <a:solidFill>
                  <a:srgbClr val="FFFF00"/>
                </a:solidFill>
                <a:latin typeface="Times New Roman" pitchFamily="18" charset="0"/>
                <a:cs typeface="Times New Roman" pitchFamily="18" charset="0"/>
              </a:rPr>
              <a:t>aorist </a:t>
            </a:r>
            <a:r>
              <a:rPr lang="en-US" sz="2400" dirty="0" smtClean="0">
                <a:solidFill>
                  <a:schemeClr val="bg1"/>
                </a:solidFill>
                <a:latin typeface="Times New Roman" pitchFamily="18" charset="0"/>
                <a:cs typeface="Times New Roman" pitchFamily="18" charset="0"/>
              </a:rPr>
              <a:t>is a </a:t>
            </a:r>
            <a:r>
              <a:rPr lang="en-US" sz="2400" dirty="0" smtClean="0">
                <a:solidFill>
                  <a:srgbClr val="FFFF00"/>
                </a:solidFill>
                <a:latin typeface="Times New Roman" pitchFamily="18" charset="0"/>
                <a:cs typeface="Times New Roman" pitchFamily="18" charset="0"/>
              </a:rPr>
              <a:t>secondary tense</a:t>
            </a:r>
            <a:r>
              <a:rPr lang="en-US" sz="2400" dirty="0" smtClean="0">
                <a:solidFill>
                  <a:schemeClr val="bg1"/>
                </a:solidFill>
                <a:latin typeface="Times New Roman" pitchFamily="18" charset="0"/>
                <a:cs typeface="Times New Roman" pitchFamily="18" charset="0"/>
              </a:rPr>
              <a:t>.  </a:t>
            </a:r>
          </a:p>
        </p:txBody>
      </p:sp>
    </p:spTree>
    <p:extLst>
      <p:ext uri="{BB962C8B-B14F-4D97-AF65-F5344CB8AC3E}">
        <p14:creationId xmlns:p14="http://schemas.microsoft.com/office/powerpoint/2010/main" val="91056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The </a:t>
            </a:r>
            <a:r>
              <a:rPr lang="en-US" sz="2800" dirty="0" smtClean="0">
                <a:solidFill>
                  <a:srgbClr val="FFFF00"/>
                </a:solidFill>
                <a:latin typeface="Times New Roman" pitchFamily="18" charset="0"/>
                <a:cs typeface="Times New Roman" pitchFamily="18" charset="0"/>
              </a:rPr>
              <a:t>aorist tense </a:t>
            </a:r>
            <a:r>
              <a:rPr lang="en-US" sz="2800" dirty="0" smtClean="0">
                <a:solidFill>
                  <a:schemeClr val="bg1"/>
                </a:solidFill>
                <a:latin typeface="Times New Roman" pitchFamily="18" charset="0"/>
                <a:cs typeface="Times New Roman" pitchFamily="18" charset="0"/>
              </a:rPr>
              <a:t>of Greek verbs: </a:t>
            </a:r>
          </a:p>
          <a:p>
            <a:pPr lvl="1">
              <a:defRPr/>
            </a:pPr>
            <a:r>
              <a:rPr lang="en-US" sz="2400" dirty="0" smtClean="0">
                <a:solidFill>
                  <a:schemeClr val="bg1"/>
                </a:solidFill>
                <a:latin typeface="Times New Roman" pitchFamily="18" charset="0"/>
                <a:cs typeface="Times New Roman" pitchFamily="18" charset="0"/>
              </a:rPr>
              <a:t>Both the </a:t>
            </a:r>
            <a:r>
              <a:rPr lang="en-US" sz="2400" dirty="0" smtClean="0">
                <a:solidFill>
                  <a:srgbClr val="FFFF00"/>
                </a:solidFill>
                <a:latin typeface="Times New Roman" pitchFamily="18" charset="0"/>
                <a:cs typeface="Times New Roman" pitchFamily="18" charset="0"/>
              </a:rPr>
              <a:t>imperfect</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aorist tenses </a:t>
            </a:r>
            <a:r>
              <a:rPr lang="en-US" sz="2400" dirty="0" smtClean="0">
                <a:solidFill>
                  <a:schemeClr val="bg1"/>
                </a:solidFill>
                <a:latin typeface="Times New Roman" pitchFamily="18" charset="0"/>
                <a:cs typeface="Times New Roman" pitchFamily="18" charset="0"/>
              </a:rPr>
              <a:t>describe actions in the past. They differ in what is called “aspect.” </a:t>
            </a:r>
          </a:p>
          <a:p>
            <a:pPr lvl="2">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aorist</a:t>
            </a:r>
            <a:r>
              <a:rPr lang="en-US" sz="2000" dirty="0" smtClean="0">
                <a:solidFill>
                  <a:schemeClr val="bg1"/>
                </a:solidFill>
                <a:latin typeface="Times New Roman" pitchFamily="18" charset="0"/>
                <a:cs typeface="Times New Roman" pitchFamily="18" charset="0"/>
              </a:rPr>
              <a:t> conveys a single, discreet action. This is the more common, default tense for referring to action in the past. </a:t>
            </a:r>
          </a:p>
          <a:p>
            <a:pPr lvl="2">
              <a:defRPr/>
            </a:pPr>
            <a:r>
              <a:rPr lang="en-US" sz="2000" dirty="0" smtClean="0">
                <a:solidFill>
                  <a:schemeClr val="bg1"/>
                </a:solidFill>
                <a:latin typeface="Times New Roman" pitchFamily="18" charset="0"/>
                <a:cs typeface="Times New Roman" pitchFamily="18" charset="0"/>
              </a:rPr>
              <a:t>The </a:t>
            </a:r>
            <a:r>
              <a:rPr lang="en-US" sz="2000" dirty="0" smtClean="0">
                <a:solidFill>
                  <a:srgbClr val="FFFF00"/>
                </a:solidFill>
                <a:latin typeface="Times New Roman" pitchFamily="18" charset="0"/>
                <a:cs typeface="Times New Roman" pitchFamily="18" charset="0"/>
              </a:rPr>
              <a:t>imperfect</a:t>
            </a:r>
            <a:r>
              <a:rPr lang="en-US" sz="2000" dirty="0" smtClean="0">
                <a:solidFill>
                  <a:schemeClr val="bg1"/>
                </a:solidFill>
                <a:latin typeface="Times New Roman" pitchFamily="18" charset="0"/>
                <a:cs typeface="Times New Roman" pitchFamily="18" charset="0"/>
              </a:rPr>
              <a:t> conveys activity that was more than a single action in some way. </a:t>
            </a:r>
          </a:p>
          <a:p>
            <a:pPr lvl="1">
              <a:defRPr/>
            </a:pPr>
            <a:r>
              <a:rPr lang="en-US" sz="2400" dirty="0" smtClean="0">
                <a:solidFill>
                  <a:schemeClr val="bg1"/>
                </a:solidFill>
                <a:latin typeface="Times New Roman" pitchFamily="18" charset="0"/>
                <a:cs typeface="Times New Roman" pitchFamily="18" charset="0"/>
              </a:rPr>
              <a:t>For example: </a:t>
            </a:r>
          </a:p>
          <a:p>
            <a:pPr lvl="2">
              <a:defRPr/>
            </a:pPr>
            <a:r>
              <a:rPr lang="en-US" sz="2000" dirty="0" smtClean="0">
                <a:solidFill>
                  <a:schemeClr val="bg1"/>
                </a:solidFill>
                <a:latin typeface="Times New Roman" pitchFamily="18" charset="0"/>
                <a:cs typeface="Times New Roman" pitchFamily="18" charset="0"/>
              </a:rPr>
              <a:t>“I </a:t>
            </a:r>
            <a:r>
              <a:rPr lang="en-US" sz="2000" u="sng" dirty="0" smtClean="0">
                <a:solidFill>
                  <a:schemeClr val="bg1"/>
                </a:solidFill>
                <a:latin typeface="Times New Roman" pitchFamily="18" charset="0"/>
                <a:cs typeface="Times New Roman" pitchFamily="18" charset="0"/>
              </a:rPr>
              <a:t>walked</a:t>
            </a:r>
            <a:r>
              <a:rPr lang="en-US" sz="2000" dirty="0" smtClean="0">
                <a:solidFill>
                  <a:schemeClr val="bg1"/>
                </a:solidFill>
                <a:latin typeface="Times New Roman" pitchFamily="18" charset="0"/>
                <a:cs typeface="Times New Roman" pitchFamily="18" charset="0"/>
              </a:rPr>
              <a:t>.” </a:t>
            </a:r>
            <a:r>
              <a:rPr lang="en-US" sz="2000" dirty="0" smtClean="0">
                <a:solidFill>
                  <a:srgbClr val="FFFF00"/>
                </a:solidFill>
                <a:latin typeface="Times New Roman" pitchFamily="18" charset="0"/>
                <a:cs typeface="Times New Roman" pitchFamily="18" charset="0"/>
              </a:rPr>
              <a:t>Aorist</a:t>
            </a:r>
            <a:r>
              <a:rPr lang="en-US" sz="2000" dirty="0" smtClean="0">
                <a:solidFill>
                  <a:schemeClr val="bg1"/>
                </a:solidFill>
                <a:latin typeface="Times New Roman" pitchFamily="18" charset="0"/>
                <a:cs typeface="Times New Roman" pitchFamily="18" charset="0"/>
              </a:rPr>
              <a:t>: think of a single image of the speaker in the act of walking. </a:t>
            </a:r>
          </a:p>
          <a:p>
            <a:pPr lvl="2">
              <a:defRPr/>
            </a:pPr>
            <a:r>
              <a:rPr lang="en-US" sz="2000" dirty="0" smtClean="0">
                <a:solidFill>
                  <a:schemeClr val="bg1"/>
                </a:solidFill>
                <a:latin typeface="Times New Roman" pitchFamily="18" charset="0"/>
                <a:cs typeface="Times New Roman" pitchFamily="18" charset="0"/>
              </a:rPr>
              <a:t>“I </a:t>
            </a:r>
            <a:r>
              <a:rPr lang="en-US" sz="2000" u="sng" dirty="0" smtClean="0">
                <a:solidFill>
                  <a:schemeClr val="bg1"/>
                </a:solidFill>
                <a:latin typeface="Times New Roman" pitchFamily="18" charset="0"/>
                <a:cs typeface="Times New Roman" pitchFamily="18" charset="0"/>
              </a:rPr>
              <a:t>was walking</a:t>
            </a:r>
            <a:r>
              <a:rPr lang="en-US" sz="2000" dirty="0" smtClean="0">
                <a:solidFill>
                  <a:schemeClr val="bg1"/>
                </a:solidFill>
                <a:latin typeface="Times New Roman" pitchFamily="18" charset="0"/>
                <a:cs typeface="Times New Roman" pitchFamily="18" charset="0"/>
              </a:rPr>
              <a:t>.” </a:t>
            </a:r>
            <a:r>
              <a:rPr lang="en-US" sz="2000" dirty="0" smtClean="0">
                <a:solidFill>
                  <a:srgbClr val="FFFF00"/>
                </a:solidFill>
                <a:latin typeface="Times New Roman" pitchFamily="18" charset="0"/>
                <a:cs typeface="Times New Roman" pitchFamily="18" charset="0"/>
              </a:rPr>
              <a:t>Imperfect</a:t>
            </a:r>
            <a:r>
              <a:rPr lang="en-US" sz="2000" dirty="0" smtClean="0">
                <a:solidFill>
                  <a:schemeClr val="bg1"/>
                </a:solidFill>
                <a:latin typeface="Times New Roman" pitchFamily="18" charset="0"/>
                <a:cs typeface="Times New Roman" pitchFamily="18" charset="0"/>
              </a:rPr>
              <a:t>: think of an ongoing video of the speaker walking. </a:t>
            </a:r>
          </a:p>
        </p:txBody>
      </p:sp>
    </p:spTree>
    <p:extLst>
      <p:ext uri="{BB962C8B-B14F-4D97-AF65-F5344CB8AC3E}">
        <p14:creationId xmlns:p14="http://schemas.microsoft.com/office/powerpoint/2010/main" val="23882100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a:defRPr/>
            </a:pPr>
            <a:r>
              <a:rPr lang="en-US" sz="2800" dirty="0" smtClean="0">
                <a:solidFill>
                  <a:schemeClr val="bg1"/>
                </a:solidFill>
                <a:latin typeface="Times New Roman" pitchFamily="18" charset="0"/>
                <a:cs typeface="Times New Roman" pitchFamily="18" charset="0"/>
              </a:rPr>
              <a:t>The </a:t>
            </a:r>
            <a:r>
              <a:rPr lang="en-US" sz="2800" dirty="0" smtClean="0">
                <a:solidFill>
                  <a:srgbClr val="FFFF00"/>
                </a:solidFill>
                <a:latin typeface="Times New Roman" pitchFamily="18" charset="0"/>
                <a:cs typeface="Times New Roman" pitchFamily="18" charset="0"/>
              </a:rPr>
              <a:t>aorist tense </a:t>
            </a:r>
            <a:r>
              <a:rPr lang="en-US" sz="2800" dirty="0" smtClean="0">
                <a:solidFill>
                  <a:schemeClr val="bg1"/>
                </a:solidFill>
                <a:latin typeface="Times New Roman" pitchFamily="18" charset="0"/>
                <a:cs typeface="Times New Roman" pitchFamily="18" charset="0"/>
              </a:rPr>
              <a:t>of Greek verbs: </a:t>
            </a:r>
          </a:p>
          <a:p>
            <a:pPr lvl="1">
              <a:defRPr/>
            </a:pPr>
            <a:r>
              <a:rPr lang="en-US" sz="2400" dirty="0" smtClean="0">
                <a:solidFill>
                  <a:schemeClr val="bg1"/>
                </a:solidFill>
                <a:latin typeface="Times New Roman" pitchFamily="18" charset="0"/>
                <a:cs typeface="Times New Roman" pitchFamily="18" charset="0"/>
              </a:rPr>
              <a:t>In form, both the </a:t>
            </a:r>
            <a:r>
              <a:rPr lang="en-US" sz="2400" dirty="0" smtClean="0">
                <a:solidFill>
                  <a:srgbClr val="FFFF00"/>
                </a:solidFill>
                <a:latin typeface="Times New Roman" pitchFamily="18" charset="0"/>
                <a:cs typeface="Times New Roman" pitchFamily="18" charset="0"/>
              </a:rPr>
              <a:t>aorist</a:t>
            </a:r>
            <a:r>
              <a:rPr lang="en-US" sz="2400" dirty="0" smtClean="0">
                <a:solidFill>
                  <a:schemeClr val="bg1"/>
                </a:solidFill>
                <a:latin typeface="Times New Roman" pitchFamily="18" charset="0"/>
                <a:cs typeface="Times New Roman" pitchFamily="18" charset="0"/>
              </a:rPr>
              <a:t> and </a:t>
            </a:r>
            <a:r>
              <a:rPr lang="en-US" sz="2400" dirty="0" smtClean="0">
                <a:solidFill>
                  <a:srgbClr val="FFFF00"/>
                </a:solidFill>
                <a:latin typeface="Times New Roman" pitchFamily="18" charset="0"/>
                <a:cs typeface="Times New Roman" pitchFamily="18" charset="0"/>
              </a:rPr>
              <a:t>imperfect </a:t>
            </a:r>
            <a:r>
              <a:rPr lang="en-US" sz="2400" dirty="0" smtClean="0">
                <a:solidFill>
                  <a:schemeClr val="bg1"/>
                </a:solidFill>
                <a:latin typeface="Times New Roman" pitchFamily="18" charset="0"/>
                <a:cs typeface="Times New Roman" pitchFamily="18" charset="0"/>
              </a:rPr>
              <a:t>are </a:t>
            </a:r>
            <a:r>
              <a:rPr lang="en-US" sz="2400" dirty="0" smtClean="0">
                <a:solidFill>
                  <a:srgbClr val="FFFF00"/>
                </a:solidFill>
                <a:latin typeface="Times New Roman" pitchFamily="18" charset="0"/>
                <a:cs typeface="Times New Roman" pitchFamily="18" charset="0"/>
              </a:rPr>
              <a:t>secondary tenses</a:t>
            </a:r>
            <a:r>
              <a:rPr lang="en-US" sz="2400" dirty="0" smtClean="0">
                <a:solidFill>
                  <a:schemeClr val="bg1"/>
                </a:solidFill>
                <a:latin typeface="Times New Roman" pitchFamily="18" charset="0"/>
                <a:cs typeface="Times New Roman" pitchFamily="18" charset="0"/>
              </a:rPr>
              <a:t>, so </a:t>
            </a:r>
          </a:p>
          <a:p>
            <a:pPr lvl="2">
              <a:defRPr/>
            </a:pPr>
            <a:r>
              <a:rPr lang="en-US" sz="2000" dirty="0">
                <a:solidFill>
                  <a:schemeClr val="bg1"/>
                </a:solidFill>
                <a:latin typeface="Times New Roman" pitchFamily="18" charset="0"/>
                <a:cs typeface="Times New Roman" pitchFamily="18" charset="0"/>
              </a:rPr>
              <a:t>a</a:t>
            </a:r>
            <a:r>
              <a:rPr lang="en-US" sz="2000" dirty="0" smtClean="0">
                <a:solidFill>
                  <a:schemeClr val="bg1"/>
                </a:solidFill>
                <a:latin typeface="Times New Roman" pitchFamily="18" charset="0"/>
                <a:cs typeface="Times New Roman" pitchFamily="18" charset="0"/>
              </a:rPr>
              <a:t>n </a:t>
            </a:r>
            <a:r>
              <a:rPr lang="en-US" sz="2000" dirty="0" smtClean="0">
                <a:solidFill>
                  <a:srgbClr val="FFFF00"/>
                </a:solidFill>
                <a:latin typeface="Times New Roman" pitchFamily="18" charset="0"/>
                <a:cs typeface="Times New Roman" pitchFamily="18" charset="0"/>
              </a:rPr>
              <a:t>augment</a:t>
            </a:r>
            <a:r>
              <a:rPr lang="en-US" sz="2000" dirty="0" smtClean="0">
                <a:solidFill>
                  <a:schemeClr val="bg1"/>
                </a:solidFill>
                <a:latin typeface="Times New Roman" pitchFamily="18" charset="0"/>
                <a:cs typeface="Times New Roman" pitchFamily="18" charset="0"/>
              </a:rPr>
              <a:t> (</a:t>
            </a:r>
            <a:r>
              <a:rPr lang="el-GR" sz="2000" b="1" dirty="0" smtClean="0">
                <a:solidFill>
                  <a:srgbClr val="FFFF00"/>
                </a:solidFill>
                <a:latin typeface="Palatino Linotype" pitchFamily="18" charset="0"/>
                <a:cs typeface="Times New Roman" pitchFamily="18" charset="0"/>
              </a:rPr>
              <a:t>ἐ</a:t>
            </a:r>
            <a:r>
              <a:rPr lang="en-US" sz="2000" dirty="0" smtClean="0">
                <a:solidFill>
                  <a:schemeClr val="bg1"/>
                </a:solidFill>
                <a:latin typeface="Times New Roman" pitchFamily="18" charset="0"/>
                <a:cs typeface="Times New Roman" pitchFamily="18" charset="0"/>
              </a:rPr>
              <a:t>-) precedes the stem in the indicative mood, and  </a:t>
            </a:r>
          </a:p>
          <a:p>
            <a:pPr lvl="2">
              <a:defRPr/>
            </a:pPr>
            <a:r>
              <a:rPr lang="en-US" sz="2000" dirty="0">
                <a:solidFill>
                  <a:schemeClr val="bg1"/>
                </a:solidFill>
                <a:latin typeface="Times New Roman" pitchFamily="18" charset="0"/>
                <a:cs typeface="Times New Roman" pitchFamily="18" charset="0"/>
              </a:rPr>
              <a:t>t</a:t>
            </a:r>
            <a:r>
              <a:rPr lang="en-US" sz="2000" dirty="0" smtClean="0">
                <a:solidFill>
                  <a:schemeClr val="bg1"/>
                </a:solidFill>
                <a:latin typeface="Times New Roman" pitchFamily="18" charset="0"/>
                <a:cs typeface="Times New Roman" pitchFamily="18" charset="0"/>
              </a:rPr>
              <a:t>hey use </a:t>
            </a:r>
            <a:r>
              <a:rPr lang="en-US" sz="2000" dirty="0" smtClean="0">
                <a:solidFill>
                  <a:srgbClr val="FFFF00"/>
                </a:solidFill>
                <a:latin typeface="Times New Roman" pitchFamily="18" charset="0"/>
                <a:cs typeface="Times New Roman" pitchFamily="18" charset="0"/>
              </a:rPr>
              <a:t>secondary endings</a:t>
            </a:r>
            <a:r>
              <a:rPr lang="en-US" sz="20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The </a:t>
            </a:r>
            <a:r>
              <a:rPr lang="en-US" sz="2400" dirty="0" smtClean="0">
                <a:solidFill>
                  <a:srgbClr val="FFFF00"/>
                </a:solidFill>
                <a:latin typeface="Times New Roman" pitchFamily="18" charset="0"/>
                <a:cs typeface="Times New Roman" pitchFamily="18" charset="0"/>
              </a:rPr>
              <a:t>stem</a:t>
            </a:r>
            <a:r>
              <a:rPr lang="en-US" sz="2400" dirty="0" smtClean="0">
                <a:solidFill>
                  <a:schemeClr val="bg1"/>
                </a:solidFill>
                <a:latin typeface="Times New Roman" pitchFamily="18" charset="0"/>
                <a:cs typeface="Times New Roman" pitchFamily="18" charset="0"/>
              </a:rPr>
              <a:t>, however, is almost always </a:t>
            </a:r>
            <a:r>
              <a:rPr lang="en-US" sz="2400" dirty="0" smtClean="0">
                <a:solidFill>
                  <a:srgbClr val="FFFF00"/>
                </a:solidFill>
                <a:latin typeface="Times New Roman" pitchFamily="18" charset="0"/>
                <a:cs typeface="Times New Roman" pitchFamily="18" charset="0"/>
              </a:rPr>
              <a:t>different</a:t>
            </a:r>
            <a:r>
              <a:rPr lang="en-US" sz="2400" dirty="0" smtClean="0">
                <a:solidFill>
                  <a:schemeClr val="bg1"/>
                </a:solidFill>
                <a:latin typeface="Times New Roman" pitchFamily="18" charset="0"/>
                <a:cs typeface="Times New Roman" pitchFamily="18" charset="0"/>
              </a:rPr>
              <a:t> for the two tenses. Therefore, it is essential to identify the </a:t>
            </a:r>
            <a:r>
              <a:rPr lang="en-US" sz="2400" dirty="0" smtClean="0">
                <a:solidFill>
                  <a:srgbClr val="FFFF00"/>
                </a:solidFill>
                <a:latin typeface="Times New Roman" pitchFamily="18" charset="0"/>
                <a:cs typeface="Times New Roman" pitchFamily="18" charset="0"/>
              </a:rPr>
              <a:t>stem</a:t>
            </a:r>
            <a:r>
              <a:rPr lang="en-US" sz="2400" dirty="0" smtClean="0">
                <a:solidFill>
                  <a:schemeClr val="bg1"/>
                </a:solidFill>
                <a:latin typeface="Times New Roman" pitchFamily="18" charset="0"/>
                <a:cs typeface="Times New Roman" pitchFamily="18" charset="0"/>
              </a:rPr>
              <a:t> correctly in order to know the tense of the verb and what action the verb conveys. </a:t>
            </a:r>
            <a:endParaRPr lang="en-US" sz="18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371892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8229600" cy="4876800"/>
          </a:xfrm>
        </p:spPr>
        <p:txBody>
          <a:bodyPr rtlCol="0">
            <a:normAutofit/>
          </a:bodyPr>
          <a:lstStyle/>
          <a:p>
            <a:pPr marL="0" indent="0">
              <a:buNone/>
              <a:defRPr/>
            </a:pPr>
            <a:r>
              <a:rPr lang="en-US" sz="2800" b="1" dirty="0">
                <a:solidFill>
                  <a:srgbClr val="FFFF00"/>
                </a:solidFill>
                <a:latin typeface="Times New Roman" pitchFamily="18" charset="0"/>
                <a:cs typeface="Times New Roman" pitchFamily="18" charset="0"/>
              </a:rPr>
              <a:t>Building a Greek </a:t>
            </a:r>
            <a:r>
              <a:rPr lang="en-US" sz="2800" b="1" dirty="0" smtClean="0">
                <a:solidFill>
                  <a:srgbClr val="FFFF00"/>
                </a:solidFill>
                <a:latin typeface="Times New Roman" pitchFamily="18" charset="0"/>
                <a:cs typeface="Times New Roman" pitchFamily="18" charset="0"/>
              </a:rPr>
              <a:t>verb</a:t>
            </a:r>
            <a:r>
              <a:rPr lang="en-US" sz="2800" dirty="0" smtClean="0">
                <a:solidFill>
                  <a:schemeClr val="bg1"/>
                </a:solidFill>
                <a:latin typeface="Times New Roman" pitchFamily="18" charset="0"/>
                <a:cs typeface="Times New Roman" pitchFamily="18" charset="0"/>
              </a:rPr>
              <a:t> </a:t>
            </a:r>
          </a:p>
          <a:p>
            <a:pPr lvl="1">
              <a:defRPr/>
            </a:pPr>
            <a:r>
              <a:rPr lang="en-US" sz="2400" dirty="0" smtClean="0">
                <a:solidFill>
                  <a:schemeClr val="bg1"/>
                </a:solidFill>
                <a:latin typeface="Times New Roman" pitchFamily="18" charset="0"/>
                <a:cs typeface="Times New Roman" pitchFamily="18" charset="0"/>
              </a:rPr>
              <a:t>The verb </a:t>
            </a:r>
            <a:r>
              <a:rPr lang="en-US" sz="2400" dirty="0" smtClean="0">
                <a:solidFill>
                  <a:srgbClr val="FFFF00"/>
                </a:solidFill>
                <a:latin typeface="Times New Roman" pitchFamily="18" charset="0"/>
                <a:cs typeface="Times New Roman" pitchFamily="18" charset="0"/>
              </a:rPr>
              <a:t>stems</a:t>
            </a:r>
            <a:r>
              <a:rPr lang="en-US" sz="2400" dirty="0" smtClean="0">
                <a:solidFill>
                  <a:schemeClr val="bg1"/>
                </a:solidFill>
                <a:latin typeface="Times New Roman" pitchFamily="18" charset="0"/>
                <a:cs typeface="Times New Roman" pitchFamily="18" charset="0"/>
              </a:rPr>
              <a:t> of the </a:t>
            </a:r>
            <a:r>
              <a:rPr lang="en-US" sz="2400" dirty="0" smtClean="0">
                <a:solidFill>
                  <a:srgbClr val="FFFF00"/>
                </a:solidFill>
                <a:latin typeface="Times New Roman" pitchFamily="18" charset="0"/>
                <a:cs typeface="Times New Roman" pitchFamily="18" charset="0"/>
              </a:rPr>
              <a:t>aorist </a:t>
            </a:r>
            <a:r>
              <a:rPr lang="en-US" sz="2400" dirty="0" smtClean="0">
                <a:solidFill>
                  <a:schemeClr val="bg1"/>
                </a:solidFill>
                <a:latin typeface="Times New Roman" pitchFamily="18" charset="0"/>
                <a:cs typeface="Times New Roman" pitchFamily="18" charset="0"/>
              </a:rPr>
              <a:t>and </a:t>
            </a:r>
            <a:r>
              <a:rPr lang="en-US" sz="2400" dirty="0" smtClean="0">
                <a:solidFill>
                  <a:srgbClr val="FFFF00"/>
                </a:solidFill>
                <a:latin typeface="Times New Roman" pitchFamily="18" charset="0"/>
                <a:cs typeface="Times New Roman" pitchFamily="18" charset="0"/>
              </a:rPr>
              <a:t>imperfect tenses</a:t>
            </a:r>
            <a:r>
              <a:rPr lang="en-US" sz="2400" dirty="0" smtClean="0">
                <a:solidFill>
                  <a:schemeClr val="bg1"/>
                </a:solidFill>
                <a:latin typeface="Times New Roman" pitchFamily="18" charset="0"/>
                <a:cs typeface="Times New Roman" pitchFamily="18" charset="0"/>
              </a:rPr>
              <a:t> are almost always different. </a:t>
            </a:r>
          </a:p>
          <a:p>
            <a:pPr lvl="1">
              <a:defRPr/>
            </a:pPr>
            <a:r>
              <a:rPr lang="en-US" sz="2400" dirty="0" smtClean="0">
                <a:solidFill>
                  <a:schemeClr val="bg1"/>
                </a:solidFill>
                <a:latin typeface="Times New Roman" pitchFamily="18" charset="0"/>
                <a:cs typeface="Times New Roman" pitchFamily="18" charset="0"/>
              </a:rPr>
              <a:t>Verbs </a:t>
            </a:r>
            <a:r>
              <a:rPr lang="en-US" sz="2400" dirty="0">
                <a:solidFill>
                  <a:schemeClr val="bg1"/>
                </a:solidFill>
                <a:latin typeface="Times New Roman" pitchFamily="18" charset="0"/>
                <a:cs typeface="Times New Roman" pitchFamily="18" charset="0"/>
              </a:rPr>
              <a:t>in the </a:t>
            </a:r>
            <a:r>
              <a:rPr lang="en-US" sz="2400" dirty="0">
                <a:solidFill>
                  <a:srgbClr val="FFFF00"/>
                </a:solidFill>
                <a:latin typeface="Times New Roman" pitchFamily="18" charset="0"/>
                <a:cs typeface="Times New Roman" pitchFamily="18" charset="0"/>
              </a:rPr>
              <a:t>imperfect tense </a:t>
            </a:r>
            <a:r>
              <a:rPr lang="en-US" sz="2400" dirty="0">
                <a:solidFill>
                  <a:schemeClr val="bg1"/>
                </a:solidFill>
                <a:latin typeface="Times New Roman" pitchFamily="18" charset="0"/>
                <a:cs typeface="Times New Roman" pitchFamily="18" charset="0"/>
              </a:rPr>
              <a:t>always have </a:t>
            </a:r>
            <a:r>
              <a:rPr lang="en-US" sz="2400" dirty="0">
                <a:solidFill>
                  <a:srgbClr val="FFFF00"/>
                </a:solidFill>
                <a:latin typeface="Times New Roman" pitchFamily="18" charset="0"/>
                <a:cs typeface="Times New Roman" pitchFamily="18" charset="0"/>
              </a:rPr>
              <a:t>exactly the same stem </a:t>
            </a:r>
            <a:r>
              <a:rPr lang="en-US" sz="2400" dirty="0">
                <a:solidFill>
                  <a:schemeClr val="bg1"/>
                </a:solidFill>
                <a:latin typeface="Times New Roman" pitchFamily="18" charset="0"/>
                <a:cs typeface="Times New Roman" pitchFamily="18" charset="0"/>
              </a:rPr>
              <a:t>as they do in the </a:t>
            </a:r>
            <a:r>
              <a:rPr lang="en-US" sz="2400" dirty="0">
                <a:solidFill>
                  <a:srgbClr val="FFFF00"/>
                </a:solidFill>
                <a:latin typeface="Times New Roman" pitchFamily="18" charset="0"/>
                <a:cs typeface="Times New Roman" pitchFamily="18" charset="0"/>
              </a:rPr>
              <a:t>present tense</a:t>
            </a:r>
            <a:r>
              <a:rPr lang="en-US" sz="2400" dirty="0">
                <a:solidFill>
                  <a:schemeClr val="bg1"/>
                </a:solidFill>
                <a:latin typeface="Times New Roman" pitchFamily="18" charset="0"/>
                <a:cs typeface="Times New Roman" pitchFamily="18" charset="0"/>
              </a:rPr>
              <a:t>. </a:t>
            </a:r>
            <a:endParaRPr lang="en-US" sz="2400" dirty="0" smtClean="0">
              <a:solidFill>
                <a:schemeClr val="bg1"/>
              </a:solidFill>
              <a:latin typeface="Times New Roman" pitchFamily="18" charset="0"/>
              <a:cs typeface="Times New Roman" pitchFamily="18" charset="0"/>
            </a:endParaRPr>
          </a:p>
          <a:p>
            <a:pPr lvl="1">
              <a:defRPr/>
            </a:pPr>
            <a:r>
              <a:rPr lang="en-US" sz="2400" dirty="0" smtClean="0">
                <a:solidFill>
                  <a:schemeClr val="bg1"/>
                </a:solidFill>
                <a:latin typeface="Times New Roman" pitchFamily="18" charset="0"/>
                <a:cs typeface="Times New Roman" pitchFamily="18" charset="0"/>
              </a:rPr>
              <a:t>The stem of a verb </a:t>
            </a:r>
            <a:r>
              <a:rPr lang="en-US" sz="2400" dirty="0">
                <a:solidFill>
                  <a:schemeClr val="bg1"/>
                </a:solidFill>
                <a:latin typeface="Times New Roman" pitchFamily="18" charset="0"/>
                <a:cs typeface="Times New Roman" pitchFamily="18" charset="0"/>
              </a:rPr>
              <a:t>in the </a:t>
            </a:r>
            <a:r>
              <a:rPr lang="en-US" sz="2400" dirty="0">
                <a:solidFill>
                  <a:srgbClr val="FFFF00"/>
                </a:solidFill>
                <a:latin typeface="Times New Roman" pitchFamily="18" charset="0"/>
                <a:cs typeface="Times New Roman" pitchFamily="18" charset="0"/>
              </a:rPr>
              <a:t>aorist </a:t>
            </a:r>
            <a:r>
              <a:rPr lang="en-US" sz="2400" dirty="0" smtClean="0">
                <a:solidFill>
                  <a:srgbClr val="FFFF00"/>
                </a:solidFill>
                <a:latin typeface="Times New Roman" pitchFamily="18" charset="0"/>
                <a:cs typeface="Times New Roman" pitchFamily="18" charset="0"/>
              </a:rPr>
              <a:t>tense </a:t>
            </a:r>
            <a:r>
              <a:rPr lang="en-US" sz="2400" dirty="0" smtClean="0">
                <a:solidFill>
                  <a:schemeClr val="bg1"/>
                </a:solidFill>
                <a:latin typeface="Times New Roman" pitchFamily="18" charset="0"/>
                <a:cs typeface="Times New Roman" pitchFamily="18" charset="0"/>
              </a:rPr>
              <a:t>will be different in one of two ways:  </a:t>
            </a:r>
          </a:p>
          <a:p>
            <a:pPr lvl="2">
              <a:defRPr/>
            </a:pPr>
            <a:r>
              <a:rPr lang="en-US" sz="2000" dirty="0" smtClean="0">
                <a:solidFill>
                  <a:schemeClr val="bg1"/>
                </a:solidFill>
                <a:latin typeface="Times New Roman" pitchFamily="18" charset="0"/>
                <a:cs typeface="Times New Roman" pitchFamily="18" charset="0"/>
              </a:rPr>
              <a:t>The  verb adds the aorist marker -</a:t>
            </a:r>
            <a:r>
              <a:rPr lang="el-GR" sz="2000" dirty="0" smtClean="0">
                <a:solidFill>
                  <a:srgbClr val="FFFF00"/>
                </a:solidFill>
                <a:latin typeface="Palatino Linotype" pitchFamily="18" charset="0"/>
                <a:cs typeface="Times New Roman" pitchFamily="18" charset="0"/>
              </a:rPr>
              <a:t>σα</a:t>
            </a:r>
            <a:r>
              <a:rPr lang="en-US" sz="2000" dirty="0" smtClean="0">
                <a:solidFill>
                  <a:schemeClr val="bg1"/>
                </a:solidFill>
                <a:latin typeface="Times New Roman" pitchFamily="18" charset="0"/>
                <a:cs typeface="Times New Roman" pitchFamily="18" charset="0"/>
              </a:rPr>
              <a:t>- to the stem (known as the “1</a:t>
            </a:r>
            <a:r>
              <a:rPr lang="en-US" sz="2000" baseline="30000" dirty="0" smtClean="0">
                <a:solidFill>
                  <a:schemeClr val="bg1"/>
                </a:solidFill>
                <a:latin typeface="Times New Roman" pitchFamily="18" charset="0"/>
                <a:cs typeface="Times New Roman" pitchFamily="18" charset="0"/>
              </a:rPr>
              <a:t>st</a:t>
            </a:r>
            <a:r>
              <a:rPr lang="en-US" sz="2000" dirty="0" smtClean="0">
                <a:solidFill>
                  <a:schemeClr val="bg1"/>
                </a:solidFill>
                <a:latin typeface="Times New Roman" pitchFamily="18" charset="0"/>
                <a:cs typeface="Times New Roman" pitchFamily="18" charset="0"/>
              </a:rPr>
              <a:t> aorist” or “weak aorist”) </a:t>
            </a:r>
          </a:p>
          <a:p>
            <a:pPr marL="914400" lvl="2" indent="0">
              <a:buNone/>
              <a:defRPr/>
            </a:pPr>
            <a:r>
              <a:rPr lang="en-US" sz="2000" dirty="0">
                <a:solidFill>
                  <a:schemeClr val="bg1"/>
                </a:solidFill>
                <a:latin typeface="Times New Roman" pitchFamily="18" charset="0"/>
                <a:cs typeface="Times New Roman" pitchFamily="18" charset="0"/>
              </a:rPr>
              <a:t>o</a:t>
            </a:r>
            <a:r>
              <a:rPr lang="en-US" sz="2000" dirty="0" smtClean="0">
                <a:solidFill>
                  <a:schemeClr val="bg1"/>
                </a:solidFill>
                <a:latin typeface="Times New Roman" pitchFamily="18" charset="0"/>
                <a:cs typeface="Times New Roman" pitchFamily="18" charset="0"/>
              </a:rPr>
              <a:t>r </a:t>
            </a:r>
          </a:p>
          <a:p>
            <a:pPr lvl="2">
              <a:defRPr/>
            </a:pPr>
            <a:r>
              <a:rPr lang="en-US" sz="2000" dirty="0">
                <a:solidFill>
                  <a:schemeClr val="bg1"/>
                </a:solidFill>
                <a:latin typeface="Times New Roman" pitchFamily="18" charset="0"/>
                <a:cs typeface="Times New Roman" pitchFamily="18" charset="0"/>
              </a:rPr>
              <a:t>The  verb </a:t>
            </a:r>
            <a:r>
              <a:rPr lang="en-US" sz="2000" dirty="0" smtClean="0">
                <a:solidFill>
                  <a:schemeClr val="bg1"/>
                </a:solidFill>
                <a:latin typeface="Times New Roman" pitchFamily="18" charset="0"/>
                <a:cs typeface="Times New Roman" pitchFamily="18" charset="0"/>
              </a:rPr>
              <a:t>uses just the stem of the verb itself with no specific marker </a:t>
            </a:r>
            <a:r>
              <a:rPr lang="en-US" sz="2000" dirty="0">
                <a:solidFill>
                  <a:schemeClr val="bg1"/>
                </a:solidFill>
                <a:latin typeface="Times New Roman" pitchFamily="18" charset="0"/>
                <a:cs typeface="Times New Roman" pitchFamily="18" charset="0"/>
              </a:rPr>
              <a:t>(known as the </a:t>
            </a:r>
            <a:r>
              <a:rPr lang="en-US" sz="2000" dirty="0" smtClean="0">
                <a:solidFill>
                  <a:schemeClr val="bg1"/>
                </a:solidFill>
                <a:latin typeface="Times New Roman" pitchFamily="18" charset="0"/>
                <a:cs typeface="Times New Roman" pitchFamily="18" charset="0"/>
              </a:rPr>
              <a:t>“2</a:t>
            </a:r>
            <a:r>
              <a:rPr lang="en-US" sz="2000" baseline="30000" dirty="0" smtClean="0">
                <a:solidFill>
                  <a:schemeClr val="bg1"/>
                </a:solidFill>
                <a:latin typeface="Times New Roman" pitchFamily="18" charset="0"/>
                <a:cs typeface="Times New Roman" pitchFamily="18" charset="0"/>
              </a:rPr>
              <a:t>nd</a:t>
            </a:r>
            <a:r>
              <a:rPr lang="en-US" sz="2000" dirty="0" smtClean="0">
                <a:solidFill>
                  <a:schemeClr val="bg1"/>
                </a:solidFill>
                <a:latin typeface="Times New Roman" pitchFamily="18" charset="0"/>
                <a:cs typeface="Times New Roman" pitchFamily="18" charset="0"/>
              </a:rPr>
              <a:t> aorist</a:t>
            </a:r>
            <a:r>
              <a:rPr lang="en-US" sz="2000" dirty="0">
                <a:solidFill>
                  <a:schemeClr val="bg1"/>
                </a:solidFill>
                <a:latin typeface="Times New Roman" pitchFamily="18" charset="0"/>
                <a:cs typeface="Times New Roman" pitchFamily="18" charset="0"/>
              </a:rPr>
              <a:t>” or </a:t>
            </a:r>
            <a:r>
              <a:rPr lang="en-US" sz="2000" dirty="0" smtClean="0">
                <a:solidFill>
                  <a:schemeClr val="bg1"/>
                </a:solidFill>
                <a:latin typeface="Times New Roman" pitchFamily="18" charset="0"/>
                <a:cs typeface="Times New Roman" pitchFamily="18" charset="0"/>
              </a:rPr>
              <a:t>“strong </a:t>
            </a:r>
            <a:r>
              <a:rPr lang="en-US" sz="2000" dirty="0">
                <a:solidFill>
                  <a:schemeClr val="bg1"/>
                </a:solidFill>
                <a:latin typeface="Times New Roman" pitchFamily="18" charset="0"/>
                <a:cs typeface="Times New Roman" pitchFamily="18" charset="0"/>
              </a:rPr>
              <a:t>aorist</a:t>
            </a:r>
            <a:r>
              <a:rPr lang="en-US" sz="2000" dirty="0" smtClean="0">
                <a:solidFill>
                  <a:schemeClr val="bg1"/>
                </a:solidFill>
                <a:latin typeface="Times New Roman" pitchFamily="18" charset="0"/>
                <a:cs typeface="Times New Roman" pitchFamily="18" charset="0"/>
              </a:rPr>
              <a:t>”). </a:t>
            </a:r>
            <a:endParaRPr lang="en-US" sz="2000" dirty="0">
              <a:solidFill>
                <a:schemeClr val="bg1"/>
              </a:solidFill>
              <a:latin typeface="Times New Roman" pitchFamily="18" charset="0"/>
              <a:cs typeface="Times New Roman" pitchFamily="18" charset="0"/>
            </a:endParaRPr>
          </a:p>
          <a:p>
            <a:pPr lvl="1">
              <a:defRPr/>
            </a:pPr>
            <a:endParaRPr lang="en-US" sz="2400" dirty="0">
              <a:solidFill>
                <a:schemeClr val="bg1"/>
              </a:solidFill>
              <a:latin typeface="Times New Roman" pitchFamily="18" charset="0"/>
              <a:cs typeface="Times New Roman" pitchFamily="18" charset="0"/>
            </a:endParaRPr>
          </a:p>
          <a:p>
            <a:pPr lvl="2">
              <a:defRPr/>
            </a:pPr>
            <a:endParaRPr lang="en-US" sz="2000" dirty="0"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2947032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b="1" dirty="0">
                <a:solidFill>
                  <a:srgbClr val="FFFF00"/>
                </a:solidFill>
                <a:latin typeface="Times New Roman" pitchFamily="18" charset="0"/>
                <a:cs typeface="Times New Roman" pitchFamily="18" charset="0"/>
              </a:rPr>
              <a:t>Elementary Greek</a:t>
            </a:r>
            <a:endParaRPr lang="en-US" dirty="0" smtClean="0"/>
          </a:p>
        </p:txBody>
      </p:sp>
      <p:sp>
        <p:nvSpPr>
          <p:cNvPr id="3" name="Content Placeholder 2"/>
          <p:cNvSpPr>
            <a:spLocks noGrp="1"/>
          </p:cNvSpPr>
          <p:nvPr>
            <p:ph idx="1"/>
          </p:nvPr>
        </p:nvSpPr>
        <p:spPr>
          <a:xfrm>
            <a:off x="457200" y="1600200"/>
            <a:ext cx="7848600" cy="4876800"/>
          </a:xfrm>
        </p:spPr>
        <p:txBody>
          <a:bodyPr rtlCol="0">
            <a:normAutofit/>
          </a:bodyPr>
          <a:lstStyle/>
          <a:p>
            <a:pPr>
              <a:buNone/>
              <a:defRPr/>
            </a:pPr>
            <a:r>
              <a:rPr lang="en-US" sz="2800" b="1" dirty="0">
                <a:solidFill>
                  <a:srgbClr val="FFFF00"/>
                </a:solidFill>
                <a:latin typeface="Times New Roman" pitchFamily="18" charset="0"/>
                <a:cs typeface="Times New Roman" pitchFamily="18" charset="0"/>
              </a:rPr>
              <a:t>Building a Greek verb</a:t>
            </a:r>
            <a:endParaRPr lang="en-US" sz="2800" dirty="0">
              <a:solidFill>
                <a:schemeClr val="bg1"/>
              </a:solidFill>
              <a:latin typeface="Times New Roman" pitchFamily="18" charset="0"/>
              <a:cs typeface="Times New Roman" pitchFamily="18" charset="0"/>
            </a:endParaRPr>
          </a:p>
          <a:p>
            <a:pPr>
              <a:defRPr/>
            </a:pPr>
            <a:r>
              <a:rPr lang="en-US" sz="2400" dirty="0" smtClean="0">
                <a:solidFill>
                  <a:schemeClr val="bg1"/>
                </a:solidFill>
                <a:latin typeface="Times New Roman" pitchFamily="18" charset="0"/>
                <a:cs typeface="Times New Roman" pitchFamily="18" charset="0"/>
              </a:rPr>
              <a:t>The “</a:t>
            </a:r>
            <a:r>
              <a:rPr lang="en-US" sz="2400" dirty="0">
                <a:solidFill>
                  <a:schemeClr val="bg1"/>
                </a:solidFill>
                <a:latin typeface="Times New Roman" pitchFamily="18" charset="0"/>
                <a:cs typeface="Times New Roman" pitchFamily="18" charset="0"/>
              </a:rPr>
              <a:t>1</a:t>
            </a:r>
            <a:r>
              <a:rPr lang="en-US" sz="2400" baseline="30000" dirty="0">
                <a:solidFill>
                  <a:schemeClr val="bg1"/>
                </a:solidFill>
                <a:latin typeface="Times New Roman" pitchFamily="18" charset="0"/>
                <a:cs typeface="Times New Roman" pitchFamily="18" charset="0"/>
              </a:rPr>
              <a:t>st</a:t>
            </a:r>
            <a:r>
              <a:rPr lang="en-US" sz="2400" dirty="0">
                <a:solidFill>
                  <a:schemeClr val="bg1"/>
                </a:solidFill>
                <a:latin typeface="Times New Roman" pitchFamily="18" charset="0"/>
                <a:cs typeface="Times New Roman" pitchFamily="18" charset="0"/>
              </a:rPr>
              <a:t> aorist” or “weak </a:t>
            </a:r>
            <a:r>
              <a:rPr lang="en-US" sz="2400" dirty="0" smtClean="0">
                <a:solidFill>
                  <a:schemeClr val="bg1"/>
                </a:solidFill>
                <a:latin typeface="Times New Roman" pitchFamily="18" charset="0"/>
                <a:cs typeface="Times New Roman" pitchFamily="18" charset="0"/>
              </a:rPr>
              <a:t>aorist” adds the aorist marker</a:t>
            </a:r>
          </a:p>
          <a:p>
            <a:pPr marL="57150" indent="0">
              <a:buNone/>
              <a:defRPr/>
            </a:pPr>
            <a:r>
              <a:rPr lang="en-US" sz="2400" dirty="0" smtClean="0">
                <a:solidFill>
                  <a:schemeClr val="bg1"/>
                </a:solidFill>
                <a:latin typeface="Times New Roman" pitchFamily="18" charset="0"/>
                <a:cs typeface="Times New Roman" pitchFamily="18" charset="0"/>
              </a:rPr>
              <a:t>	-</a:t>
            </a:r>
            <a:r>
              <a:rPr lang="el-GR" sz="2400" b="1" dirty="0" smtClean="0">
                <a:solidFill>
                  <a:srgbClr val="FFFF00"/>
                </a:solidFill>
                <a:latin typeface="Palatino Linotype" pitchFamily="18" charset="0"/>
                <a:cs typeface="Times New Roman" pitchFamily="18" charset="0"/>
              </a:rPr>
              <a:t>σα</a:t>
            </a:r>
            <a:r>
              <a:rPr lang="en-US" sz="2400" dirty="0" smtClean="0">
                <a:solidFill>
                  <a:schemeClr val="bg1"/>
                </a:solidFill>
                <a:latin typeface="Times New Roman" pitchFamily="18" charset="0"/>
                <a:cs typeface="Times New Roman" pitchFamily="18" charset="0"/>
              </a:rPr>
              <a:t>- to the stem of the verb: </a:t>
            </a:r>
          </a:p>
          <a:p>
            <a:pPr>
              <a:defRPr/>
            </a:pPr>
            <a:r>
              <a:rPr lang="en-US" sz="2400" dirty="0" smtClean="0">
                <a:solidFill>
                  <a:schemeClr val="bg1"/>
                </a:solidFill>
                <a:latin typeface="Times New Roman" pitchFamily="18" charset="0"/>
                <a:cs typeface="Times New Roman" pitchFamily="18" charset="0"/>
              </a:rPr>
              <a:t>Recall the </a:t>
            </a:r>
            <a:r>
              <a:rPr lang="en-US" sz="2400" dirty="0">
                <a:solidFill>
                  <a:srgbClr val="FFFF00"/>
                </a:solidFill>
                <a:latin typeface="Times New Roman" pitchFamily="18" charset="0"/>
                <a:cs typeface="Times New Roman" pitchFamily="18" charset="0"/>
              </a:rPr>
              <a:t>secondary endings </a:t>
            </a:r>
            <a:r>
              <a:rPr lang="en-US" sz="2400" dirty="0">
                <a:solidFill>
                  <a:schemeClr val="bg1"/>
                </a:solidFill>
                <a:latin typeface="Times New Roman" pitchFamily="18" charset="0"/>
                <a:cs typeface="Times New Roman" pitchFamily="18" charset="0"/>
              </a:rPr>
              <a:t>of -</a:t>
            </a:r>
            <a:r>
              <a:rPr lang="el-GR" sz="2400" b="1" dirty="0">
                <a:solidFill>
                  <a:srgbClr val="FFFF00"/>
                </a:solidFill>
                <a:latin typeface="Palatino Linotype" pitchFamily="18" charset="0"/>
                <a:cs typeface="Times New Roman" pitchFamily="18" charset="0"/>
              </a:rPr>
              <a:t>μι</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verbs: </a:t>
            </a:r>
            <a:endParaRPr lang="en-US" sz="2400" dirty="0">
              <a:solidFill>
                <a:schemeClr val="bg1"/>
              </a:solidFill>
              <a:latin typeface="Times New Roman" pitchFamily="18" charset="0"/>
              <a:cs typeface="Times New Roman" pitchFamily="18" charset="0"/>
            </a:endParaRPr>
          </a:p>
          <a:p>
            <a:pPr marL="1257300" lvl="3" indent="0">
              <a:buNone/>
              <a:defRPr/>
            </a:pPr>
            <a:r>
              <a:rPr lang="en-US" dirty="0">
                <a:solidFill>
                  <a:schemeClr val="bg1"/>
                </a:solidFill>
                <a:latin typeface="Times New Roman" pitchFamily="18" charset="0"/>
                <a:cs typeface="Times New Roman" pitchFamily="18" charset="0"/>
              </a:rPr>
              <a:t>-</a:t>
            </a:r>
            <a:r>
              <a:rPr lang="el-GR" b="1" dirty="0">
                <a:solidFill>
                  <a:srgbClr val="FFFF00"/>
                </a:solidFill>
                <a:latin typeface="Palatino Linotype" pitchFamily="18" charset="0"/>
                <a:cs typeface="Times New Roman" pitchFamily="18" charset="0"/>
              </a:rPr>
              <a:t>ν</a:t>
            </a:r>
            <a:r>
              <a:rPr lang="en-US" dirty="0">
                <a:solidFill>
                  <a:schemeClr val="bg1"/>
                </a:solidFill>
                <a:latin typeface="Times New Roman" pitchFamily="18" charset="0"/>
                <a:cs typeface="Times New Roman" pitchFamily="18" charset="0"/>
              </a:rPr>
              <a:t> = I (1</a:t>
            </a:r>
            <a:r>
              <a:rPr lang="en-US" baseline="30000" dirty="0">
                <a:solidFill>
                  <a:schemeClr val="bg1"/>
                </a:solidFill>
                <a:latin typeface="Times New Roman" pitchFamily="18" charset="0"/>
                <a:cs typeface="Times New Roman" pitchFamily="18" charset="0"/>
              </a:rPr>
              <a:t>st</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sg</a:t>
            </a:r>
            <a:r>
              <a:rPr lang="en-US" dirty="0">
                <a:solidFill>
                  <a:schemeClr val="bg1"/>
                </a:solidFill>
                <a:latin typeface="Times New Roman" pitchFamily="18" charset="0"/>
                <a:cs typeface="Times New Roman" pitchFamily="18" charset="0"/>
              </a:rPr>
              <a:t>) </a:t>
            </a:r>
            <a:r>
              <a:rPr lang="el-GR" dirty="0">
                <a:solidFill>
                  <a:schemeClr val="bg1"/>
                </a:solidFill>
                <a:latin typeface="Times New Roman" pitchFamily="18" charset="0"/>
                <a:cs typeface="Times New Roman" pitchFamily="18" charset="0"/>
              </a:rPr>
              <a:t> 			-</a:t>
            </a:r>
            <a:r>
              <a:rPr lang="el-GR" b="1" dirty="0">
                <a:solidFill>
                  <a:srgbClr val="FFFF00"/>
                </a:solidFill>
                <a:latin typeface="Palatino Linotype" pitchFamily="18" charset="0"/>
                <a:cs typeface="Times New Roman" pitchFamily="18" charset="0"/>
              </a:rPr>
              <a:t>μεν</a:t>
            </a:r>
            <a:r>
              <a:rPr lang="el-GR" dirty="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we (1</a:t>
            </a:r>
            <a:r>
              <a:rPr lang="en-US" baseline="30000" dirty="0">
                <a:solidFill>
                  <a:schemeClr val="bg1"/>
                </a:solidFill>
                <a:latin typeface="Times New Roman" pitchFamily="18" charset="0"/>
                <a:cs typeface="Times New Roman" pitchFamily="18" charset="0"/>
              </a:rPr>
              <a:t>st</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pl</a:t>
            </a:r>
            <a:r>
              <a:rPr lang="en-US" dirty="0">
                <a:solidFill>
                  <a:schemeClr val="bg1"/>
                </a:solidFill>
                <a:latin typeface="Times New Roman" pitchFamily="18" charset="0"/>
                <a:cs typeface="Times New Roman" pitchFamily="18" charset="0"/>
              </a:rPr>
              <a:t>) </a:t>
            </a:r>
          </a:p>
          <a:p>
            <a:pPr marL="1257300" lvl="3" indent="0">
              <a:buNone/>
              <a:defRPr/>
            </a:pPr>
            <a:r>
              <a:rPr lang="en-US" dirty="0">
                <a:solidFill>
                  <a:schemeClr val="bg1"/>
                </a:solidFill>
                <a:latin typeface="Times New Roman" pitchFamily="18" charset="0"/>
                <a:cs typeface="Times New Roman" pitchFamily="18" charset="0"/>
              </a:rPr>
              <a:t>-</a:t>
            </a:r>
            <a:r>
              <a:rPr lang="el-GR" b="1" dirty="0">
                <a:solidFill>
                  <a:srgbClr val="FFFF00"/>
                </a:solidFill>
                <a:latin typeface="Palatino Linotype" pitchFamily="18" charset="0"/>
                <a:cs typeface="Times New Roman" pitchFamily="18" charset="0"/>
              </a:rPr>
              <a:t>ς</a:t>
            </a:r>
            <a:r>
              <a:rPr lang="en-US" dirty="0">
                <a:solidFill>
                  <a:schemeClr val="bg1"/>
                </a:solidFill>
                <a:latin typeface="Times New Roman" pitchFamily="18" charset="0"/>
                <a:cs typeface="Times New Roman" pitchFamily="18" charset="0"/>
              </a:rPr>
              <a:t> = you (2</a:t>
            </a:r>
            <a:r>
              <a:rPr lang="en-US" baseline="30000" dirty="0">
                <a:solidFill>
                  <a:schemeClr val="bg1"/>
                </a:solidFill>
                <a:latin typeface="Times New Roman" pitchFamily="18" charset="0"/>
                <a:cs typeface="Times New Roman" pitchFamily="18" charset="0"/>
              </a:rPr>
              <a:t>nd</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sg</a:t>
            </a:r>
            <a:r>
              <a:rPr lang="en-US" dirty="0">
                <a:solidFill>
                  <a:schemeClr val="bg1"/>
                </a:solidFill>
                <a:latin typeface="Times New Roman" pitchFamily="18" charset="0"/>
                <a:cs typeface="Times New Roman" pitchFamily="18" charset="0"/>
              </a:rPr>
              <a:t>) </a:t>
            </a:r>
            <a:r>
              <a:rPr lang="el-GR" dirty="0">
                <a:solidFill>
                  <a:schemeClr val="bg1"/>
                </a:solidFill>
                <a:latin typeface="Times New Roman" pitchFamily="18" charset="0"/>
                <a:cs typeface="Times New Roman" pitchFamily="18" charset="0"/>
              </a:rPr>
              <a:t> 		</a:t>
            </a:r>
            <a:r>
              <a:rPr lang="el-GR" dirty="0" smtClean="0">
                <a:solidFill>
                  <a:schemeClr val="bg1"/>
                </a:solidFill>
                <a:latin typeface="Times New Roman" pitchFamily="18" charset="0"/>
                <a:cs typeface="Times New Roman" pitchFamily="18" charset="0"/>
              </a:rPr>
              <a:t>-</a:t>
            </a:r>
            <a:r>
              <a:rPr lang="el-GR" b="1" dirty="0">
                <a:solidFill>
                  <a:srgbClr val="FFFF00"/>
                </a:solidFill>
                <a:latin typeface="Palatino Linotype" pitchFamily="18" charset="0"/>
                <a:cs typeface="Times New Roman" pitchFamily="18" charset="0"/>
              </a:rPr>
              <a:t>τε</a:t>
            </a:r>
            <a:r>
              <a:rPr lang="el-GR" dirty="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y’all (2</a:t>
            </a:r>
            <a:r>
              <a:rPr lang="en-US" baseline="30000" dirty="0">
                <a:solidFill>
                  <a:schemeClr val="bg1"/>
                </a:solidFill>
                <a:latin typeface="Times New Roman" pitchFamily="18" charset="0"/>
                <a:cs typeface="Times New Roman" pitchFamily="18" charset="0"/>
              </a:rPr>
              <a:t>nd</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pl</a:t>
            </a:r>
            <a:r>
              <a:rPr lang="en-US" dirty="0">
                <a:solidFill>
                  <a:schemeClr val="bg1"/>
                </a:solidFill>
                <a:latin typeface="Times New Roman" pitchFamily="18" charset="0"/>
                <a:cs typeface="Times New Roman" pitchFamily="18" charset="0"/>
              </a:rPr>
              <a:t>) </a:t>
            </a:r>
          </a:p>
          <a:p>
            <a:pPr marL="1257300" lvl="3" indent="0">
              <a:buNone/>
              <a:defRPr/>
            </a:pPr>
            <a:r>
              <a:rPr lang="en-US" dirty="0" smtClean="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(s)he, it (3</a:t>
            </a:r>
            <a:r>
              <a:rPr lang="en-US" baseline="30000" dirty="0">
                <a:solidFill>
                  <a:schemeClr val="bg1"/>
                </a:solidFill>
                <a:latin typeface="Times New Roman" pitchFamily="18" charset="0"/>
                <a:cs typeface="Times New Roman" pitchFamily="18" charset="0"/>
              </a:rPr>
              <a:t>rd</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sg</a:t>
            </a:r>
            <a:r>
              <a:rPr lang="en-US" dirty="0">
                <a:solidFill>
                  <a:schemeClr val="bg1"/>
                </a:solidFill>
                <a:latin typeface="Times New Roman" pitchFamily="18" charset="0"/>
                <a:cs typeface="Times New Roman" pitchFamily="18" charset="0"/>
              </a:rPr>
              <a:t>) </a:t>
            </a:r>
            <a:r>
              <a:rPr lang="el-GR" dirty="0">
                <a:solidFill>
                  <a:schemeClr val="bg1"/>
                </a:solidFill>
                <a:latin typeface="Times New Roman" pitchFamily="18" charset="0"/>
                <a:cs typeface="Times New Roman" pitchFamily="18" charset="0"/>
              </a:rPr>
              <a:t> 	</a:t>
            </a:r>
            <a:r>
              <a:rPr lang="en-US" dirty="0" smtClean="0">
                <a:solidFill>
                  <a:schemeClr val="bg1"/>
                </a:solidFill>
                <a:latin typeface="Times New Roman" pitchFamily="18" charset="0"/>
                <a:cs typeface="Times New Roman" pitchFamily="18" charset="0"/>
              </a:rPr>
              <a:t>	</a:t>
            </a:r>
            <a:r>
              <a:rPr lang="el-GR" dirty="0" smtClean="0">
                <a:solidFill>
                  <a:schemeClr val="bg1"/>
                </a:solidFill>
                <a:latin typeface="Times New Roman" pitchFamily="18" charset="0"/>
                <a:cs typeface="Times New Roman" pitchFamily="18" charset="0"/>
              </a:rPr>
              <a:t>-</a:t>
            </a:r>
            <a:r>
              <a:rPr lang="el-GR" b="1" dirty="0">
                <a:solidFill>
                  <a:srgbClr val="FFFF00"/>
                </a:solidFill>
                <a:latin typeface="Palatino Linotype" pitchFamily="18" charset="0"/>
                <a:cs typeface="Times New Roman" pitchFamily="18" charset="0"/>
              </a:rPr>
              <a:t>σαν</a:t>
            </a:r>
            <a:r>
              <a:rPr lang="el-GR" dirty="0">
                <a:solidFill>
                  <a:schemeClr val="bg1"/>
                </a:solidFill>
                <a:latin typeface="Times New Roman" pitchFamily="18" charset="0"/>
                <a:cs typeface="Times New Roman" pitchFamily="18" charset="0"/>
              </a:rPr>
              <a:t> </a:t>
            </a:r>
            <a:r>
              <a:rPr lang="en-US" dirty="0">
                <a:solidFill>
                  <a:schemeClr val="bg1"/>
                </a:solidFill>
                <a:latin typeface="Times New Roman" pitchFamily="18" charset="0"/>
                <a:cs typeface="Times New Roman" pitchFamily="18" charset="0"/>
              </a:rPr>
              <a:t>= they (3</a:t>
            </a:r>
            <a:r>
              <a:rPr lang="en-US" baseline="30000" dirty="0">
                <a:solidFill>
                  <a:schemeClr val="bg1"/>
                </a:solidFill>
                <a:latin typeface="Times New Roman" pitchFamily="18" charset="0"/>
                <a:cs typeface="Times New Roman" pitchFamily="18" charset="0"/>
              </a:rPr>
              <a:t>rd</a:t>
            </a:r>
            <a:r>
              <a:rPr lang="en-US" dirty="0">
                <a:solidFill>
                  <a:schemeClr val="bg1"/>
                </a:solidFill>
                <a:latin typeface="Times New Roman" pitchFamily="18" charset="0"/>
                <a:cs typeface="Times New Roman" pitchFamily="18" charset="0"/>
              </a:rPr>
              <a:t> </a:t>
            </a:r>
            <a:r>
              <a:rPr lang="en-US" dirty="0" err="1">
                <a:solidFill>
                  <a:schemeClr val="bg1"/>
                </a:solidFill>
                <a:latin typeface="Times New Roman" pitchFamily="18" charset="0"/>
                <a:cs typeface="Times New Roman" pitchFamily="18" charset="0"/>
              </a:rPr>
              <a:t>pl</a:t>
            </a:r>
            <a:r>
              <a:rPr lang="en-US" dirty="0">
                <a:solidFill>
                  <a:schemeClr val="bg1"/>
                </a:solidFill>
                <a:latin typeface="Times New Roman" pitchFamily="18" charset="0"/>
                <a:cs typeface="Times New Roman" pitchFamily="18" charset="0"/>
              </a:rPr>
              <a:t>) </a:t>
            </a:r>
          </a:p>
          <a:p>
            <a:pPr marL="400050">
              <a:defRPr/>
            </a:pPr>
            <a:r>
              <a:rPr lang="en-US" sz="2400" dirty="0" smtClean="0">
                <a:solidFill>
                  <a:schemeClr val="bg1"/>
                </a:solidFill>
                <a:latin typeface="Times New Roman" pitchFamily="18" charset="0"/>
                <a:cs typeface="Times New Roman" pitchFamily="18" charset="0"/>
              </a:rPr>
              <a:t>The </a:t>
            </a:r>
            <a:r>
              <a:rPr lang="en-US" sz="2400" dirty="0">
                <a:solidFill>
                  <a:schemeClr val="bg1"/>
                </a:solidFill>
                <a:latin typeface="Times New Roman" pitchFamily="18" charset="0"/>
                <a:cs typeface="Times New Roman" pitchFamily="18" charset="0"/>
              </a:rPr>
              <a:t>aorist marker -</a:t>
            </a:r>
            <a:r>
              <a:rPr lang="el-GR" sz="2400" dirty="0">
                <a:solidFill>
                  <a:srgbClr val="FFFF00"/>
                </a:solidFill>
                <a:latin typeface="Palatino Linotype" pitchFamily="18" charset="0"/>
                <a:cs typeface="Times New Roman" pitchFamily="18" charset="0"/>
              </a:rPr>
              <a:t>σα</a:t>
            </a:r>
            <a:r>
              <a:rPr lang="en-US" sz="2400" dirty="0">
                <a:solidFill>
                  <a:schemeClr val="bg1"/>
                </a:solidFill>
                <a:latin typeface="Times New Roman" pitchFamily="18" charset="0"/>
                <a:cs typeface="Times New Roman" pitchFamily="18" charset="0"/>
              </a:rPr>
              <a:t>- </a:t>
            </a:r>
            <a:r>
              <a:rPr lang="en-US" sz="2400" dirty="0" smtClean="0">
                <a:solidFill>
                  <a:schemeClr val="bg1"/>
                </a:solidFill>
                <a:latin typeface="Times New Roman" pitchFamily="18" charset="0"/>
                <a:cs typeface="Times New Roman" pitchFamily="18" charset="0"/>
              </a:rPr>
              <a:t>merges with the above endings.   </a:t>
            </a:r>
            <a:endParaRPr lang="en-US" sz="2400" dirty="0">
              <a:solidFill>
                <a:schemeClr val="bg1"/>
              </a:solidFill>
              <a:latin typeface="Times New Roman" pitchFamily="18" charset="0"/>
              <a:cs typeface="Times New Roman" pitchFamily="18" charset="0"/>
            </a:endParaRPr>
          </a:p>
          <a:p>
            <a:pPr marL="57150" indent="0">
              <a:buNone/>
              <a:defRPr/>
            </a:pPr>
            <a:endParaRPr lang="en-US" sz="28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220023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6798</TotalTime>
  <Words>2729</Words>
  <Application>Microsoft Office PowerPoint</Application>
  <PresentationFormat>On-screen Show (4:3)</PresentationFormat>
  <Paragraphs>423</Paragraphs>
  <Slides>44</Slides>
  <Notes>44</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Ancient Greek for Everyone: A New Digital Resource for Beginning Greek </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lpstr>Elementary Greek</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Greek 1001 Elementary Greek</dc:title>
  <dc:creator>Wilfred E Major</dc:creator>
  <cp:lastModifiedBy>Wilfred E Major</cp:lastModifiedBy>
  <cp:revision>633</cp:revision>
  <dcterms:created xsi:type="dcterms:W3CDTF">2012-08-17T18:41:45Z</dcterms:created>
  <dcterms:modified xsi:type="dcterms:W3CDTF">2013-04-16T14:54:11Z</dcterms:modified>
</cp:coreProperties>
</file>